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302" r:id="rId2"/>
    <p:sldId id="258" r:id="rId3"/>
    <p:sldId id="259" r:id="rId4"/>
    <p:sldId id="313" r:id="rId5"/>
    <p:sldId id="261" r:id="rId6"/>
    <p:sldId id="262" r:id="rId7"/>
    <p:sldId id="263" r:id="rId8"/>
    <p:sldId id="315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9" autoAdjust="0"/>
    <p:restoredTop sz="73796" autoAdjust="0"/>
  </p:normalViewPr>
  <p:slideViewPr>
    <p:cSldViewPr snapToGrid="0">
      <p:cViewPr varScale="1">
        <p:scale>
          <a:sx n="82" d="100"/>
          <a:sy n="82" d="100"/>
        </p:scale>
        <p:origin x="17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A78B8-8A83-45B9-8E21-638040A8D4C2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8C570-A366-492C-9BC7-AAAA560C9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52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8C570-A366-492C-9BC7-AAAA560C9B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5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6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8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1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Impact of COVID-19 on CDI departments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r>
              <a:rPr lang="en-US" sz="2000" dirty="0"/>
              <a:t>Survey issued to ACDIS members and broader list of CDI professionals; respondents include Baptist Health, HCA, Advent Health, Ohio Health, Mayo Clinic, Adventist, SCL Health, and many more organizations, large and small</a:t>
            </a:r>
          </a:p>
          <a:p>
            <a:r>
              <a:rPr lang="en-US" sz="2000" dirty="0"/>
              <a:t>Nearly 800 respondents; survey closed Monday, May 11</a:t>
            </a: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599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F9C2BBD-AAF7-4C85-9BE4-E4C2F5235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F8B78-E487-4E1A-8945-35B4041B0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9B4F0B3-5A15-4AAD-B054-8BA920987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CA43FE3-BC3A-4163-B2D9-721AA0F6F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488AAD42-9F71-4F14-AE1E-C05DCFC60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400">
                <a:solidFill>
                  <a:srgbClr val="FFFFFF"/>
                </a:solidFill>
              </a:rPr>
              <a:t>Q4: How has your patient census been impacted due to COVID-19?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>
                <a:solidFill>
                  <a:srgbClr val="FFFFFF"/>
                </a:solidFill>
              </a:rPr>
              <a:t>Answered: 798    Skipped: 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B962C9-BE53-4915-9C0C-B53DCD378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able449466557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3085" y="2581213"/>
            <a:ext cx="5629268" cy="1688780"/>
          </a:xfrm>
          <a:prstGeom prst="rect">
            <a:avLst/>
          </a:prstGeom>
          <a:ln>
            <a:noFill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400"/>
              <a:t>Q5: Have your record reviews been impacted due to the change in census?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/>
              <a:t>Answered: 798    Skipped: 0</a:t>
            </a:r>
          </a:p>
        </p:txBody>
      </p:sp>
      <p:pic>
        <p:nvPicPr>
          <p:cNvPr id="4" name="Picture 3" descr="chart449467499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606" y="2035936"/>
            <a:ext cx="6260963" cy="278612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32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33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35" name="Rectangle 18">
            <a:extLst>
              <a:ext uri="{FF2B5EF4-FFF2-40B4-BE49-F238E27FC236}">
                <a16:creationId xmlns:a16="http://schemas.microsoft.com/office/drawing/2014/main" id="{068A8980-5323-4E32-9817-A14D0B91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20">
            <a:extLst>
              <a:ext uri="{FF2B5EF4-FFF2-40B4-BE49-F238E27FC236}">
                <a16:creationId xmlns:a16="http://schemas.microsoft.com/office/drawing/2014/main" id="{C1A37955-21EA-4810-9AED-24CF25E260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" y="0"/>
            <a:ext cx="12192000" cy="6858000"/>
          </a:xfrm>
          <a:prstGeom prst="rect">
            <a:avLst/>
          </a:prstGeom>
        </p:spPr>
      </p:pic>
      <p:sp>
        <p:nvSpPr>
          <p:cNvPr id="37" name="Rectangle 22">
            <a:extLst>
              <a:ext uri="{FF2B5EF4-FFF2-40B4-BE49-F238E27FC236}">
                <a16:creationId xmlns:a16="http://schemas.microsoft.com/office/drawing/2014/main" id="{8B79A499-6023-4495-8687-96680A5E9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557357"/>
            <a:ext cx="8978671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908" y="4710483"/>
            <a:ext cx="8133478" cy="940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3000"/>
              <a:t>Q5: Have your record reviews been impacted due to the change in census?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908" y="5650118"/>
            <a:ext cx="8133478" cy="40656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1800"/>
              <a:t>Answered: 798    Skipped: 0</a:t>
            </a:r>
          </a:p>
        </p:txBody>
      </p:sp>
      <p:pic>
        <p:nvPicPr>
          <p:cNvPr id="4" name="Picture 3" descr="table449467499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277" y="973926"/>
            <a:ext cx="10917644" cy="3275292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38" name="Rectangle 24">
            <a:extLst>
              <a:ext uri="{FF2B5EF4-FFF2-40B4-BE49-F238E27FC236}">
                <a16:creationId xmlns:a16="http://schemas.microsoft.com/office/drawing/2014/main" id="{BAA1CC66-52B7-4B1A-83B9-4473DABF8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22301" y="4557357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26">
            <a:extLst>
              <a:ext uri="{FF2B5EF4-FFF2-40B4-BE49-F238E27FC236}">
                <a16:creationId xmlns:a16="http://schemas.microsoft.com/office/drawing/2014/main" id="{427A1B02-0BC3-4123-A27E-111F26354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6" y="6210130"/>
            <a:ext cx="8968085" cy="27594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46EBDA5-97CE-4375-BC99-C7365D1CC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22301" y="6210130"/>
            <a:ext cx="3080285" cy="275942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000"/>
              <a:t>Q6: Is your facility holding possible/suspected COVID-19 claims until lab results are available?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/>
              <a:t>Answered: 798    Skipped: 0</a:t>
            </a:r>
          </a:p>
        </p:txBody>
      </p:sp>
      <p:pic>
        <p:nvPicPr>
          <p:cNvPr id="4" name="Picture 3" descr="chart449468808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606" y="1949848"/>
            <a:ext cx="6260963" cy="2958304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000"/>
              <a:t>Q6: Is your facility holding possible/suspected COVID-19 claims until lab results are available?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/>
              <a:t>Answered: 798    Skipped: 0</a:t>
            </a:r>
          </a:p>
        </p:txBody>
      </p:sp>
      <p:pic>
        <p:nvPicPr>
          <p:cNvPr id="4" name="Picture 3" descr="table449468808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606" y="2325505"/>
            <a:ext cx="6260963" cy="220699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6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28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30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2" name="Picture 18">
            <a:extLst>
              <a:ext uri="{FF2B5EF4-FFF2-40B4-BE49-F238E27FC236}">
                <a16:creationId xmlns:a16="http://schemas.microsoft.com/office/drawing/2014/main" id="{AF9C2BBD-AAF7-4C85-9BE4-E4C2F5235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33" name="Picture 20">
            <a:extLst>
              <a:ext uri="{FF2B5EF4-FFF2-40B4-BE49-F238E27FC236}">
                <a16:creationId xmlns:a16="http://schemas.microsoft.com/office/drawing/2014/main" id="{AEEF8B78-E487-4E1A-8945-35B4041B0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9B4F0B3-5A15-4AAD-B054-8BA920987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CA43FE3-BC3A-4163-B2D9-721AA0F6F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488AAD42-9F71-4F14-AE1E-C05DCFC60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600">
                <a:solidFill>
                  <a:srgbClr val="FFFFFF"/>
                </a:solidFill>
              </a:rPr>
              <a:t>Q7: Has your CDI department offered additional training or professional development since the COVID-19 outbreak?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>
                <a:solidFill>
                  <a:srgbClr val="FFFFFF"/>
                </a:solidFill>
              </a:rPr>
              <a:t>Answered: 798    Skipped: 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B962C9-BE53-4915-9C0C-B53DCD378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hart449529943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3085" y="1912737"/>
            <a:ext cx="5629268" cy="3025731"/>
          </a:xfrm>
          <a:prstGeom prst="rect">
            <a:avLst/>
          </a:prstGeom>
          <a:ln>
            <a:noFill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68A8980-5323-4E32-9817-A14D0B91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1A37955-21EA-4810-9AED-24CF25E260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" y="0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B79A499-6023-4495-8687-96680A5E9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557357"/>
            <a:ext cx="8978671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908" y="4710483"/>
            <a:ext cx="8133478" cy="940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2300"/>
              <a:t>Q7: Has your CDI department offered additional training or professional development since the COVID-19 outbreak?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908" y="5650118"/>
            <a:ext cx="8133478" cy="40656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1800"/>
              <a:t>Answered: 798    Skipped: 0</a:t>
            </a:r>
          </a:p>
        </p:txBody>
      </p:sp>
      <p:pic>
        <p:nvPicPr>
          <p:cNvPr id="4" name="Picture 3" descr="table449529943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277" y="1547102"/>
            <a:ext cx="10917644" cy="270211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BAA1CC66-52B7-4B1A-83B9-4473DABF8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22301" y="4557357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27A1B02-0BC3-4123-A27E-111F26354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6" y="6210130"/>
            <a:ext cx="8968085" cy="27594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46EBDA5-97CE-4375-BC99-C7365D1CC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22301" y="6210130"/>
            <a:ext cx="3080285" cy="275942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600"/>
              <a:t>Q8: Has your CDI department been impacted by organizational cost-saving measures? (Please select all that apply.)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/>
              <a:t>Answered: 798    Skipped: 0</a:t>
            </a:r>
          </a:p>
        </p:txBody>
      </p:sp>
      <p:pic>
        <p:nvPicPr>
          <p:cNvPr id="4" name="Picture 3" descr="table449530483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606" y="1511580"/>
            <a:ext cx="6260963" cy="3834839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F9C2BBD-AAF7-4C85-9BE4-E4C2F5235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F8B78-E487-4E1A-8945-35B4041B0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9B4F0B3-5A15-4AAD-B054-8BA920987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CA43FE3-BC3A-4163-B2D9-721AA0F6F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488AAD42-9F71-4F14-AE1E-C05DCFC60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600">
                <a:solidFill>
                  <a:srgbClr val="FFFFFF"/>
                </a:solidFill>
              </a:rPr>
              <a:t>Q9: Has your CDI department reduced documentation expectations of physicians? (Please select all that apply.)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>
                <a:solidFill>
                  <a:srgbClr val="FFFFFF"/>
                </a:solidFill>
              </a:rPr>
              <a:t>Answered: 798    Skipped: 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B962C9-BE53-4915-9C0C-B53DCD378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hart449531640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3085" y="2095689"/>
            <a:ext cx="5629268" cy="2659828"/>
          </a:xfrm>
          <a:prstGeom prst="rect">
            <a:avLst/>
          </a:prstGeom>
          <a:ln>
            <a:noFill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F9C2BBD-AAF7-4C85-9BE4-E4C2F5235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F8B78-E487-4E1A-8945-35B4041B0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9B4F0B3-5A15-4AAD-B054-8BA920987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CA43FE3-BC3A-4163-B2D9-721AA0F6F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488AAD42-9F71-4F14-AE1E-C05DCFC60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600">
                <a:solidFill>
                  <a:srgbClr val="FFFFFF"/>
                </a:solidFill>
              </a:rPr>
              <a:t>Q9: Has your CDI department reduced documentation expectations of physicians? (Please select all that apply.)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>
                <a:solidFill>
                  <a:srgbClr val="FFFFFF"/>
                </a:solidFill>
              </a:rPr>
              <a:t>Answered: 798    Skipped: 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B962C9-BE53-4915-9C0C-B53DCD378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able449531640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3085" y="1617200"/>
            <a:ext cx="5629268" cy="3616805"/>
          </a:xfrm>
          <a:prstGeom prst="rect">
            <a:avLst/>
          </a:prstGeom>
          <a:ln>
            <a:noFill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000"/>
              <a:t>Q1: Has your CDI program moved to 100% remote as result of the COVID-19 pandemic?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/>
              <a:t>Answered: 798    Skipped: 0</a:t>
            </a:r>
          </a:p>
        </p:txBody>
      </p:sp>
      <p:pic>
        <p:nvPicPr>
          <p:cNvPr id="4" name="Picture 3" descr="chart449462904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606" y="1746366"/>
            <a:ext cx="6260963" cy="336526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AF9C2BBD-AAF7-4C85-9BE4-E4C2F5235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EEF8B78-E487-4E1A-8945-35B4041B0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B9B4F0B3-5A15-4AAD-B054-8BA920987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CCA43FE3-BC3A-4163-B2D9-721AA0F6F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488AAD42-9F71-4F14-AE1E-C05DCFC60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000">
                <a:solidFill>
                  <a:srgbClr val="FFFFFF"/>
                </a:solidFill>
              </a:rPr>
              <a:t>Q1: Has your CDI program moved to 100% remote as result of the COVID-19 pandemic?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1B962C9-BE53-4915-9C0C-B53DCD378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able449462904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3085" y="2581213"/>
            <a:ext cx="5629268" cy="1688780"/>
          </a:xfrm>
          <a:prstGeom prst="rect">
            <a:avLst/>
          </a:prstGeom>
          <a:ln>
            <a:noFill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000"/>
              <a:t>Q2: Has your CDI staff been asked to perform tasks outside of core record review activities?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/>
              <a:t>Answered: 798    Skipped: 0</a:t>
            </a:r>
          </a:p>
        </p:txBody>
      </p:sp>
      <p:pic>
        <p:nvPicPr>
          <p:cNvPr id="4" name="Picture 3" descr="chart449464137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606" y="1746366"/>
            <a:ext cx="6260963" cy="336526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1B25DDC-AC4A-4478-9284-72FAEFF9AA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2A4120A-6920-4A6A-A9F2-D985926CF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F7F7E2B-AC04-431C-9F91-E8CC80AC2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3923159"/>
            <a:ext cx="8968085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076285"/>
            <a:ext cx="8133478" cy="940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3000"/>
              <a:t>Q2: Has your CDI staff been asked to perform tasks outside of core record review activities?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5015920"/>
            <a:ext cx="8133478" cy="40656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1800"/>
              <a:t>Answered: 798    Skipped: 0</a:t>
            </a:r>
          </a:p>
        </p:txBody>
      </p:sp>
      <p:pic>
        <p:nvPicPr>
          <p:cNvPr id="4" name="Picture 3" descr="table449464137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6011" y="932016"/>
            <a:ext cx="10127314" cy="2506511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A70D537E-6C9C-42A3-9B15-BB0F3D36C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3923159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BA9CF82-B5D9-49C7-8190-015DC6E00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932"/>
            <a:ext cx="8968085" cy="27594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02CF6BB-0147-4AA0-8473-07BB71B78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5575932"/>
            <a:ext cx="3080285" cy="275942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200" dirty="0"/>
              <a:t>Q3: If you are performing tasks outside of record reviews, what do they include? If you have not taken on additional responsibilities, please skip this question. (Please check all that apply.)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/>
              <a:t>Answered: 366    Skipped: 432</a:t>
            </a:r>
          </a:p>
        </p:txBody>
      </p:sp>
      <p:pic>
        <p:nvPicPr>
          <p:cNvPr id="4" name="Picture 3" descr="chart449465912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606" y="1949848"/>
            <a:ext cx="6260963" cy="2958304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200"/>
              <a:t>Q3: If you are performing task outside of record reviews, what do they include? If you have not taken on additional responsibilities, please skip this question. (Please check all that apply.)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/>
              <a:t>Answered: 366    Skipped: 432</a:t>
            </a:r>
          </a:p>
        </p:txBody>
      </p:sp>
      <p:pic>
        <p:nvPicPr>
          <p:cNvPr id="4" name="Picture 3" descr="table449465912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606" y="2004631"/>
            <a:ext cx="6260963" cy="284873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200"/>
              <a:t>Q3: If you are performing task outside of record reviews, what do they include? If you have not taken on additional responsibilities, please skip this question. (Please check all that apply.)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/>
              <a:t>Answered: 366    Skipped: 432</a:t>
            </a:r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3F2B7227-BDD7-4C59-A6EB-D1B3093DCF6D}"/>
              </a:ext>
            </a:extLst>
          </p:cNvPr>
          <p:cNvSpPr txBox="1">
            <a:spLocks/>
          </p:cNvSpPr>
          <p:nvPr/>
        </p:nvSpPr>
        <p:spPr>
          <a:xfrm>
            <a:off x="5287995" y="661106"/>
            <a:ext cx="6257362" cy="550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Some interesting “other” responses:</a:t>
            </a:r>
          </a:p>
          <a:p>
            <a:r>
              <a:rPr lang="en-US" sz="1800" dirty="0"/>
              <a:t>Helping with other duties in our </a:t>
            </a:r>
            <a:r>
              <a:rPr lang="en-US" sz="1800" dirty="0" err="1"/>
              <a:t>RevCycle</a:t>
            </a:r>
            <a:r>
              <a:rPr lang="en-US" sz="1800" dirty="0"/>
              <a:t> environment and on call for backup bedside nursing as needed</a:t>
            </a:r>
          </a:p>
          <a:p>
            <a:r>
              <a:rPr lang="en-US" sz="1800" dirty="0">
                <a:solidFill>
                  <a:srgbClr val="FFFFFF"/>
                </a:solidFill>
              </a:rPr>
              <a:t>Monitoring equipment supplies room</a:t>
            </a:r>
          </a:p>
          <a:p>
            <a:r>
              <a:rPr lang="en-US" sz="1800" dirty="0"/>
              <a:t>Concurrent coding because our coding vendor lost global coders due to shut down in India</a:t>
            </a:r>
          </a:p>
          <a:p>
            <a:r>
              <a:rPr lang="en-US" sz="1800" dirty="0">
                <a:solidFill>
                  <a:srgbClr val="FFFFFF"/>
                </a:solidFill>
              </a:rPr>
              <a:t>Assisting with denials</a:t>
            </a:r>
          </a:p>
          <a:p>
            <a:r>
              <a:rPr lang="en-US" sz="1800" dirty="0">
                <a:solidFill>
                  <a:srgbClr val="FFFFFF"/>
                </a:solidFill>
              </a:rPr>
              <a:t>All payer review</a:t>
            </a:r>
          </a:p>
          <a:p>
            <a:r>
              <a:rPr lang="en-US" sz="1800" dirty="0" err="1">
                <a:solidFill>
                  <a:srgbClr val="FFFFFF"/>
                </a:solidFill>
              </a:rPr>
              <a:t>Followup</a:t>
            </a:r>
            <a:r>
              <a:rPr lang="en-US" sz="1800" dirty="0">
                <a:solidFill>
                  <a:srgbClr val="FFFFFF"/>
                </a:solidFill>
              </a:rPr>
              <a:t> calls to patients who have been discharged</a:t>
            </a:r>
          </a:p>
          <a:p>
            <a:r>
              <a:rPr lang="en-US" sz="1800" dirty="0"/>
              <a:t>Develop telehealth template for EHR, provide Telehealth education, assist various work groups regarding Telehealth</a:t>
            </a:r>
          </a:p>
          <a:p>
            <a:r>
              <a:rPr lang="en-US" sz="1800" dirty="0"/>
              <a:t>Drive-thru COVID testing center and working w/ ID for plasma consents</a:t>
            </a:r>
          </a:p>
          <a:p>
            <a:r>
              <a:rPr lang="en-US" sz="1800" dirty="0"/>
              <a:t>Screenings at entrance doors of hospital (taking temperatures and asking screening questions)</a:t>
            </a: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84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F84762E-7FCC-4EAF-B9E7-CE7214491E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7A1389-2A5D-4886-AD82-F213767E6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038667-0C3F-4764-A24D-DA9D9B474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C2195B-895A-4535-8ECD-9F5B669C5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571EEFCA-9235-4BC2-85C3-A4EC6EE57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400"/>
              <a:t>Q4: How has your patient census been impacted due to COVID-19?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/>
              <a:t>Answered: 798    Skipped: 0</a:t>
            </a:r>
          </a:p>
        </p:txBody>
      </p:sp>
      <p:pic>
        <p:nvPicPr>
          <p:cNvPr id="4" name="Picture 3" descr="chart449466557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606" y="1746366"/>
            <a:ext cx="6260963" cy="336526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627</Words>
  <Application>Microsoft Office PowerPoint</Application>
  <PresentationFormat>Widescreen</PresentationFormat>
  <Paragraphs>49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Trebuchet MS</vt:lpstr>
      <vt:lpstr>Berlin</vt:lpstr>
      <vt:lpstr>Impact of COVID-19 on CDI departments</vt:lpstr>
      <vt:lpstr>Q1: Has your CDI program moved to 100% remote as result of the COVID-19 pandemic?</vt:lpstr>
      <vt:lpstr>Q1: Has your CDI program moved to 100% remote as result of the COVID-19 pandemic?</vt:lpstr>
      <vt:lpstr>Q2: Has your CDI staff been asked to perform tasks outside of core record review activities?</vt:lpstr>
      <vt:lpstr>Q2: Has your CDI staff been asked to perform tasks outside of core record review activities?</vt:lpstr>
      <vt:lpstr>Q3: If you are performing tasks outside of record reviews, what do they include? If you have not taken on additional responsibilities, please skip this question. (Please check all that apply.)</vt:lpstr>
      <vt:lpstr>Q3: If you are performing task outside of record reviews, what do they include? If you have not taken on additional responsibilities, please skip this question. (Please check all that apply.)</vt:lpstr>
      <vt:lpstr>Q3: If you are performing task outside of record reviews, what do they include? If you have not taken on additional responsibilities, please skip this question. (Please check all that apply.)</vt:lpstr>
      <vt:lpstr>Q4: How has your patient census been impacted due to COVID-19?</vt:lpstr>
      <vt:lpstr>Q4: How has your patient census been impacted due to COVID-19?</vt:lpstr>
      <vt:lpstr>Q5: Have your record reviews been impacted due to the change in census?</vt:lpstr>
      <vt:lpstr>Q5: Have your record reviews been impacted due to the change in census?</vt:lpstr>
      <vt:lpstr>Q6: Is your facility holding possible/suspected COVID-19 claims until lab results are available?</vt:lpstr>
      <vt:lpstr>Q6: Is your facility holding possible/suspected COVID-19 claims until lab results are available?</vt:lpstr>
      <vt:lpstr>Q7: Has your CDI department offered additional training or professional development since the COVID-19 outbreak?</vt:lpstr>
      <vt:lpstr>Q7: Has your CDI department offered additional training or professional development since the COVID-19 outbreak?</vt:lpstr>
      <vt:lpstr>Q8: Has your CDI department been impacted by organizational cost-saving measures? (Please select all that apply.)</vt:lpstr>
      <vt:lpstr>Q9: Has your CDI department reduced documentation expectations of physicians? (Please select all that apply.)</vt:lpstr>
      <vt:lpstr>Q9: Has your CDI department reduced documentation expectations of physicians? (Please select all that apply.)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Quarterly Conference Call May 21, 2020</dc:title>
  <dc:creator>Brian Murphy</dc:creator>
  <cp:lastModifiedBy>Brian Murphy</cp:lastModifiedBy>
  <cp:revision>16</cp:revision>
  <dcterms:created xsi:type="dcterms:W3CDTF">2020-05-11T15:51:39Z</dcterms:created>
  <dcterms:modified xsi:type="dcterms:W3CDTF">2020-06-10T12:42:30Z</dcterms:modified>
</cp:coreProperties>
</file>