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1"/>
  </p:notesMasterIdLst>
  <p:sldIdLst>
    <p:sldId id="302" r:id="rId2"/>
    <p:sldId id="258" r:id="rId3"/>
    <p:sldId id="259" r:id="rId4"/>
    <p:sldId id="313" r:id="rId5"/>
    <p:sldId id="261" r:id="rId6"/>
    <p:sldId id="262" r:id="rId7"/>
    <p:sldId id="263" r:id="rId8"/>
    <p:sldId id="315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3" r:id="rId18"/>
    <p:sldId id="274" r:id="rId19"/>
    <p:sldId id="275" r:id="rId20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69" autoAdjust="0"/>
    <p:restoredTop sz="73796" autoAdjust="0"/>
  </p:normalViewPr>
  <p:slideViewPr>
    <p:cSldViewPr snapToGrid="0">
      <p:cViewPr varScale="1">
        <p:scale>
          <a:sx n="82" d="100"/>
          <a:sy n="82" d="100"/>
        </p:scale>
        <p:origin x="171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CA78B8-8A83-45B9-8E21-638040A8D4C2}" type="datetimeFigureOut">
              <a:rPr lang="en-US" smtClean="0"/>
              <a:t>6/10/2020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F8C570-A366-492C-9BC7-AAAA560C9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4529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F8C570-A366-492C-9BC7-AAAA560C9B2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2598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6/10/2020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6/10/2020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6/10/2020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6/10/2020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6/10/2020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6/10/2020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6/10/2020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6/10/2020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6/10/2020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B48FB-E956-2048-9E74-C69E7CAA2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063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6/10/2020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6/10/2020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6/10/2020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6/10/2020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6/10/2020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6/10/2020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6/10/2020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6/10/2020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20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6/10/2020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  <p:sldLayoutId id="2147483669" r:id="rId18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13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14.pn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8.png"/><Relationship Id="rId5" Type="http://schemas.openxmlformats.org/officeDocument/2006/relationships/image" Target="../media/image15.png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16.png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17.png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18.png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8.png"/><Relationship Id="rId5" Type="http://schemas.openxmlformats.org/officeDocument/2006/relationships/image" Target="../media/image19.png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20.png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21.png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22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10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11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12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4B0FA309-807F-4C17-98EF-A3BA7388E2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2642A87B-CAE9-4F8F-B293-28388E45D9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6" name="Rectangle 25">
            <a:extLst>
              <a:ext uri="{FF2B5EF4-FFF2-40B4-BE49-F238E27FC236}">
                <a16:creationId xmlns:a16="http://schemas.microsoft.com/office/drawing/2014/main" id="{C8FA1749-B91A-40E7-AD01-0B9C9C6AF7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44527" y="0"/>
            <a:ext cx="7552944" cy="6858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3B7A934F-FFF7-4353-83D3-4EF66E93EE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006045"/>
            <a:ext cx="4965192" cy="144668"/>
          </a:xfrm>
          <a:prstGeom prst="rect">
            <a:avLst/>
          </a:prstGeom>
        </p:spPr>
      </p:pic>
      <p:sp>
        <p:nvSpPr>
          <p:cNvPr id="30" name="Rectangle 29">
            <a:extLst>
              <a:ext uri="{FF2B5EF4-FFF2-40B4-BE49-F238E27FC236}">
                <a16:creationId xmlns:a16="http://schemas.microsoft.com/office/drawing/2014/main" id="{700676C8-6DE8-47DD-9A23-D42063A12E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838764"/>
            <a:ext cx="4964567" cy="3180473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2063262"/>
            <a:ext cx="3739279" cy="2661052"/>
          </a:xfrm>
        </p:spPr>
        <p:txBody>
          <a:bodyPr>
            <a:normAutofit/>
          </a:bodyPr>
          <a:lstStyle/>
          <a:p>
            <a:pPr algn="r"/>
            <a:r>
              <a:rPr lang="en-US" sz="4400" dirty="0">
                <a:solidFill>
                  <a:srgbClr val="FFFFFF"/>
                </a:solidFill>
              </a:rPr>
              <a:t>Impact of COVID-19 on CDI departments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5287995" y="661106"/>
            <a:ext cx="6257362" cy="5503101"/>
          </a:xfrm>
        </p:spPr>
        <p:txBody>
          <a:bodyPr anchor="ctr">
            <a:normAutofit/>
          </a:bodyPr>
          <a:lstStyle/>
          <a:p>
            <a:r>
              <a:rPr lang="en-US" sz="2000" dirty="0"/>
              <a:t>Survey issued to ACDIS members and broader list of CDI professionals; respondents include Baptist Health, HCA, Advent Health, Ohio Health, Mayo Clinic, Adventist, SCL Health, and many more organizations, large and small</a:t>
            </a:r>
          </a:p>
          <a:p>
            <a:r>
              <a:rPr lang="en-US" sz="2000" dirty="0"/>
              <a:t>Nearly 800 respondents; survey closed Monday, May 11</a:t>
            </a:r>
          </a:p>
          <a:p>
            <a:pPr marL="0" indent="0">
              <a:buNone/>
            </a:pPr>
            <a:endParaRPr lang="en-US" sz="2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35997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5321D838-2C7E-4177-9DD3-DAC78324A2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146E45C-1450-4186-B501-74F221F897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EEDDA48B-BC04-4915-ADA3-A1A9522EB0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78C9D07A-5A22-4E55-B18A-47CF07E508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D71E629-0739-4A59-972B-A9E9A4500E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AF9C2BBD-AAF7-4C85-9BE4-E4C2F52353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rgbClr val="F78925"/>
              </a:gs>
              <a:gs pos="50000">
                <a:srgbClr val="D54209"/>
              </a:gs>
              <a:gs pos="100000">
                <a:srgbClr val="8D0000"/>
              </a:gs>
            </a:gsLst>
            <a:lin ang="2520000" scaled="0"/>
          </a:gradFill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AEEF8B78-E487-4E1A-8945-35B4041B0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B9B4F0B3-5A15-4AAD-B054-8BA9209872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44527" y="0"/>
            <a:ext cx="7552944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CCA43FE3-BC3A-4163-B2D9-721AA0F6F4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006045"/>
            <a:ext cx="4965192" cy="144049"/>
          </a:xfrm>
          <a:prstGeom prst="rect">
            <a:avLst/>
          </a:prstGeom>
        </p:spPr>
      </p:pic>
      <p:sp>
        <p:nvSpPr>
          <p:cNvPr id="27" name="Rectangle 26">
            <a:extLst>
              <a:ext uri="{FF2B5EF4-FFF2-40B4-BE49-F238E27FC236}">
                <a16:creationId xmlns:a16="http://schemas.microsoft.com/office/drawing/2014/main" id="{488AAD42-9F71-4F14-AE1E-C05DCFC606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838764"/>
            <a:ext cx="4964567" cy="3180473"/>
          </a:xfrm>
          <a:prstGeom prst="rect">
            <a:avLst/>
          </a:prstGeom>
          <a:solidFill>
            <a:srgbClr val="0D0D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063262"/>
            <a:ext cx="3739278" cy="266113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3400">
                <a:solidFill>
                  <a:srgbClr val="FFFFFF"/>
                </a:solidFill>
              </a:rPr>
              <a:t>Q4: How has your patient census been impacted due to COVID-19?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3" y="5101298"/>
            <a:ext cx="3739277" cy="1116622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r">
              <a:buNone/>
            </a:pPr>
            <a:r>
              <a:rPr lang="en-US" sz="2000">
                <a:solidFill>
                  <a:srgbClr val="FFFFFF"/>
                </a:solidFill>
              </a:rPr>
              <a:t>Answered: 798    Skipped: 0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61B962C9-BE53-4915-9C0C-B53DCD378D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76090" y="642795"/>
            <a:ext cx="6272654" cy="557512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76200" dist="63500" dir="5040000" algn="t" rotWithShape="0">
              <a:prstClr val="black">
                <a:alpha val="4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table4494665570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93085" y="2581213"/>
            <a:ext cx="5629268" cy="1688780"/>
          </a:xfrm>
          <a:prstGeom prst="rect">
            <a:avLst/>
          </a:prstGeom>
          <a:ln>
            <a:noFill/>
          </a:ln>
          <a:effectLst/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5321D838-2C7E-4177-9DD3-DAC78324A2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146E45C-1450-4186-B501-74F221F897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EEDDA48B-BC04-4915-ADA3-A1A9522EB0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78C9D07A-5A22-4E55-B18A-47CF07E508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D71E629-0739-4A59-972B-A9E9A4500E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2F84762E-7FCC-4EAF-B9E7-CE7214491E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927A1389-2A5D-4886-AD82-F213767E67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207"/>
            <a:ext cx="12192000" cy="685800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A1038667-0C3F-4764-A24D-DA9D9B4748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44527" y="0"/>
            <a:ext cx="7552944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6AC2195B-895A-4535-8ECD-9F5B669C5C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006045"/>
            <a:ext cx="4965192" cy="144049"/>
          </a:xfrm>
          <a:prstGeom prst="rect">
            <a:avLst/>
          </a:prstGeom>
        </p:spPr>
      </p:pic>
      <p:sp>
        <p:nvSpPr>
          <p:cNvPr id="27" name="Rectangle 26">
            <a:extLst>
              <a:ext uri="{FF2B5EF4-FFF2-40B4-BE49-F238E27FC236}">
                <a16:creationId xmlns:a16="http://schemas.microsoft.com/office/drawing/2014/main" id="{571EEFCA-9235-4BC2-85C3-A4EC6EE57A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838764"/>
            <a:ext cx="4964567" cy="3180473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063262"/>
            <a:ext cx="3739278" cy="266113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3400"/>
              <a:t>Q5: Have your record reviews been impacted due to the change in census?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3" y="5101298"/>
            <a:ext cx="3739277" cy="1116622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r">
              <a:buNone/>
            </a:pPr>
            <a:r>
              <a:rPr lang="en-US" sz="2000"/>
              <a:t>Answered: 798    Skipped: 0</a:t>
            </a:r>
          </a:p>
        </p:txBody>
      </p:sp>
      <p:pic>
        <p:nvPicPr>
          <p:cNvPr id="4" name="Picture 3" descr="chart4494674990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84606" y="2035936"/>
            <a:ext cx="6260963" cy="2786128"/>
          </a:xfrm>
          <a:prstGeom prst="rect">
            <a:avLst/>
          </a:prstGeom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Picture 8">
            <a:extLst>
              <a:ext uri="{FF2B5EF4-FFF2-40B4-BE49-F238E27FC236}">
                <a16:creationId xmlns:a16="http://schemas.microsoft.com/office/drawing/2014/main" id="{5321D838-2C7E-4177-9DD3-DAC78324A2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1" name="Picture 10">
            <a:extLst>
              <a:ext uri="{FF2B5EF4-FFF2-40B4-BE49-F238E27FC236}">
                <a16:creationId xmlns:a16="http://schemas.microsoft.com/office/drawing/2014/main" id="{0146E45C-1450-4186-B501-74F221F897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32" name="Picture 12">
            <a:extLst>
              <a:ext uri="{FF2B5EF4-FFF2-40B4-BE49-F238E27FC236}">
                <a16:creationId xmlns:a16="http://schemas.microsoft.com/office/drawing/2014/main" id="{EEDDA48B-BC04-4915-ADA3-A1A9522EB0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33" name="Rectangle 14">
            <a:extLst>
              <a:ext uri="{FF2B5EF4-FFF2-40B4-BE49-F238E27FC236}">
                <a16:creationId xmlns:a16="http://schemas.microsoft.com/office/drawing/2014/main" id="{78C9D07A-5A22-4E55-B18A-47CF07E508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4" name="Rectangle 16">
            <a:extLst>
              <a:ext uri="{FF2B5EF4-FFF2-40B4-BE49-F238E27FC236}">
                <a16:creationId xmlns:a16="http://schemas.microsoft.com/office/drawing/2014/main" id="{3D71E629-0739-4A59-972B-A9E9A4500E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35" name="Rectangle 18">
            <a:extLst>
              <a:ext uri="{FF2B5EF4-FFF2-40B4-BE49-F238E27FC236}">
                <a16:creationId xmlns:a16="http://schemas.microsoft.com/office/drawing/2014/main" id="{068A8980-5323-4E32-9817-A14D0B9184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6" name="Picture 20">
            <a:extLst>
              <a:ext uri="{FF2B5EF4-FFF2-40B4-BE49-F238E27FC236}">
                <a16:creationId xmlns:a16="http://schemas.microsoft.com/office/drawing/2014/main" id="{C1A37955-21EA-4810-9AED-24CF25E260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6" y="0"/>
            <a:ext cx="12192000" cy="6858000"/>
          </a:xfrm>
          <a:prstGeom prst="rect">
            <a:avLst/>
          </a:prstGeom>
        </p:spPr>
      </p:pic>
      <p:sp>
        <p:nvSpPr>
          <p:cNvPr id="37" name="Rectangle 22">
            <a:extLst>
              <a:ext uri="{FF2B5EF4-FFF2-40B4-BE49-F238E27FC236}">
                <a16:creationId xmlns:a16="http://schemas.microsoft.com/office/drawing/2014/main" id="{8B79A499-6023-4495-8687-96680A5E95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4557357"/>
            <a:ext cx="8978671" cy="1660332"/>
          </a:xfrm>
          <a:prstGeom prst="rect">
            <a:avLst/>
          </a:prstGeom>
          <a:solidFill>
            <a:schemeClr val="bg1">
              <a:lumMod val="95000"/>
              <a:lumOff val="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908" y="4710483"/>
            <a:ext cx="8133478" cy="94024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3000"/>
              <a:t>Q5: Have your record reviews been impacted due to the change in census?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0908" y="5650118"/>
            <a:ext cx="8133478" cy="406566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r">
              <a:buNone/>
            </a:pPr>
            <a:r>
              <a:rPr lang="en-US" sz="1800"/>
              <a:t>Answered: 798    Skipped: 0</a:t>
            </a:r>
          </a:p>
        </p:txBody>
      </p:sp>
      <p:pic>
        <p:nvPicPr>
          <p:cNvPr id="4" name="Picture 3" descr="table4494674990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4277" y="973926"/>
            <a:ext cx="10917644" cy="3275292"/>
          </a:xfrm>
          <a:prstGeom prst="rect">
            <a:avLst/>
          </a:prstGeom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</p:pic>
      <p:sp>
        <p:nvSpPr>
          <p:cNvPr id="38" name="Rectangle 24">
            <a:extLst>
              <a:ext uri="{FF2B5EF4-FFF2-40B4-BE49-F238E27FC236}">
                <a16:creationId xmlns:a16="http://schemas.microsoft.com/office/drawing/2014/main" id="{BAA1CC66-52B7-4B1A-83B9-4473DABF8A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22301" y="4557357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9" name="Rectangle 26">
            <a:extLst>
              <a:ext uri="{FF2B5EF4-FFF2-40B4-BE49-F238E27FC236}">
                <a16:creationId xmlns:a16="http://schemas.microsoft.com/office/drawing/2014/main" id="{427A1B02-0BC3-4123-A27E-111F26354A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86" y="6210130"/>
            <a:ext cx="8968085" cy="275942"/>
          </a:xfrm>
          <a:prstGeom prst="rect">
            <a:avLst/>
          </a:prstGeom>
          <a:blipFill>
            <a:blip r:embed="rId6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846EBDA5-97CE-4375-BC99-C7365D1CC6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22301" y="6210130"/>
            <a:ext cx="3080285" cy="275942"/>
          </a:xfrm>
          <a:prstGeom prst="rect">
            <a:avLst/>
          </a:prstGeom>
          <a:blipFill>
            <a:blip r:embed="rId7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5321D838-2C7E-4177-9DD3-DAC78324A2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146E45C-1450-4186-B501-74F221F897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EEDDA48B-BC04-4915-ADA3-A1A9522EB0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78C9D07A-5A22-4E55-B18A-47CF07E508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D71E629-0739-4A59-972B-A9E9A4500E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2F84762E-7FCC-4EAF-B9E7-CE7214491E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927A1389-2A5D-4886-AD82-F213767E67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207"/>
            <a:ext cx="12192000" cy="685800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A1038667-0C3F-4764-A24D-DA9D9B4748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44527" y="0"/>
            <a:ext cx="7552944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6AC2195B-895A-4535-8ECD-9F5B669C5C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006045"/>
            <a:ext cx="4965192" cy="144049"/>
          </a:xfrm>
          <a:prstGeom prst="rect">
            <a:avLst/>
          </a:prstGeom>
        </p:spPr>
      </p:pic>
      <p:sp>
        <p:nvSpPr>
          <p:cNvPr id="27" name="Rectangle 26">
            <a:extLst>
              <a:ext uri="{FF2B5EF4-FFF2-40B4-BE49-F238E27FC236}">
                <a16:creationId xmlns:a16="http://schemas.microsoft.com/office/drawing/2014/main" id="{571EEFCA-9235-4BC2-85C3-A4EC6EE57A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838764"/>
            <a:ext cx="4964567" cy="3180473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063262"/>
            <a:ext cx="3739278" cy="266113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3000"/>
              <a:t>Q6: Is your facility holding possible/suspected COVID-19 claims until lab results are available?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3" y="5101298"/>
            <a:ext cx="3739277" cy="1116622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r">
              <a:buNone/>
            </a:pPr>
            <a:r>
              <a:rPr lang="en-US" sz="2000"/>
              <a:t>Answered: 798    Skipped: 0</a:t>
            </a:r>
          </a:p>
        </p:txBody>
      </p:sp>
      <p:pic>
        <p:nvPicPr>
          <p:cNvPr id="4" name="Picture 3" descr="chart4494688080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84606" y="1949848"/>
            <a:ext cx="6260963" cy="2958304"/>
          </a:xfrm>
          <a:prstGeom prst="rect">
            <a:avLst/>
          </a:prstGeom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5321D838-2C7E-4177-9DD3-DAC78324A2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146E45C-1450-4186-B501-74F221F897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EEDDA48B-BC04-4915-ADA3-A1A9522EB0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78C9D07A-5A22-4E55-B18A-47CF07E508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D71E629-0739-4A59-972B-A9E9A4500E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2F84762E-7FCC-4EAF-B9E7-CE7214491E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927A1389-2A5D-4886-AD82-F213767E67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207"/>
            <a:ext cx="12192000" cy="685800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A1038667-0C3F-4764-A24D-DA9D9B4748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44527" y="0"/>
            <a:ext cx="7552944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6AC2195B-895A-4535-8ECD-9F5B669C5C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006045"/>
            <a:ext cx="4965192" cy="144049"/>
          </a:xfrm>
          <a:prstGeom prst="rect">
            <a:avLst/>
          </a:prstGeom>
        </p:spPr>
      </p:pic>
      <p:sp>
        <p:nvSpPr>
          <p:cNvPr id="27" name="Rectangle 26">
            <a:extLst>
              <a:ext uri="{FF2B5EF4-FFF2-40B4-BE49-F238E27FC236}">
                <a16:creationId xmlns:a16="http://schemas.microsoft.com/office/drawing/2014/main" id="{571EEFCA-9235-4BC2-85C3-A4EC6EE57A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838764"/>
            <a:ext cx="4964567" cy="3180473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063262"/>
            <a:ext cx="3739278" cy="266113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3000"/>
              <a:t>Q6: Is your facility holding possible/suspected COVID-19 claims until lab results are available?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3" y="5101298"/>
            <a:ext cx="3739277" cy="1116622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r">
              <a:buNone/>
            </a:pPr>
            <a:r>
              <a:rPr lang="en-US" sz="2000"/>
              <a:t>Answered: 798    Skipped: 0</a:t>
            </a:r>
          </a:p>
        </p:txBody>
      </p:sp>
      <p:pic>
        <p:nvPicPr>
          <p:cNvPr id="4" name="Picture 3" descr="table4494688080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84606" y="2325505"/>
            <a:ext cx="6260963" cy="2206990"/>
          </a:xfrm>
          <a:prstGeom prst="rect">
            <a:avLst/>
          </a:prstGeom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8">
            <a:extLst>
              <a:ext uri="{FF2B5EF4-FFF2-40B4-BE49-F238E27FC236}">
                <a16:creationId xmlns:a16="http://schemas.microsoft.com/office/drawing/2014/main" id="{5321D838-2C7E-4177-9DD3-DAC78324A2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26" name="Picture 10">
            <a:extLst>
              <a:ext uri="{FF2B5EF4-FFF2-40B4-BE49-F238E27FC236}">
                <a16:creationId xmlns:a16="http://schemas.microsoft.com/office/drawing/2014/main" id="{0146E45C-1450-4186-B501-74F221F897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28" name="Picture 12">
            <a:extLst>
              <a:ext uri="{FF2B5EF4-FFF2-40B4-BE49-F238E27FC236}">
                <a16:creationId xmlns:a16="http://schemas.microsoft.com/office/drawing/2014/main" id="{EEDDA48B-BC04-4915-ADA3-A1A9522EB0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30" name="Rectangle 14">
            <a:extLst>
              <a:ext uri="{FF2B5EF4-FFF2-40B4-BE49-F238E27FC236}">
                <a16:creationId xmlns:a16="http://schemas.microsoft.com/office/drawing/2014/main" id="{78C9D07A-5A22-4E55-B18A-47CF07E508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1" name="Rectangle 16">
            <a:extLst>
              <a:ext uri="{FF2B5EF4-FFF2-40B4-BE49-F238E27FC236}">
                <a16:creationId xmlns:a16="http://schemas.microsoft.com/office/drawing/2014/main" id="{3D71E629-0739-4A59-972B-A9E9A4500E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32" name="Picture 18">
            <a:extLst>
              <a:ext uri="{FF2B5EF4-FFF2-40B4-BE49-F238E27FC236}">
                <a16:creationId xmlns:a16="http://schemas.microsoft.com/office/drawing/2014/main" id="{AF9C2BBD-AAF7-4C85-9BE4-E4C2F52353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rgbClr val="F78925"/>
              </a:gs>
              <a:gs pos="50000">
                <a:srgbClr val="D54209"/>
              </a:gs>
              <a:gs pos="100000">
                <a:srgbClr val="8D0000"/>
              </a:gs>
            </a:gsLst>
            <a:lin ang="2520000" scaled="0"/>
          </a:gradFill>
        </p:spPr>
      </p:pic>
      <p:pic>
        <p:nvPicPr>
          <p:cNvPr id="33" name="Picture 20">
            <a:extLst>
              <a:ext uri="{FF2B5EF4-FFF2-40B4-BE49-F238E27FC236}">
                <a16:creationId xmlns:a16="http://schemas.microsoft.com/office/drawing/2014/main" id="{AEEF8B78-E487-4E1A-8945-35B4041B0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B9B4F0B3-5A15-4AAD-B054-8BA9209872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44527" y="0"/>
            <a:ext cx="7552944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CCA43FE3-BC3A-4163-B2D9-721AA0F6F4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006045"/>
            <a:ext cx="4965192" cy="144049"/>
          </a:xfrm>
          <a:prstGeom prst="rect">
            <a:avLst/>
          </a:prstGeom>
        </p:spPr>
      </p:pic>
      <p:sp>
        <p:nvSpPr>
          <p:cNvPr id="27" name="Rectangle 26">
            <a:extLst>
              <a:ext uri="{FF2B5EF4-FFF2-40B4-BE49-F238E27FC236}">
                <a16:creationId xmlns:a16="http://schemas.microsoft.com/office/drawing/2014/main" id="{488AAD42-9F71-4F14-AE1E-C05DCFC606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838764"/>
            <a:ext cx="4964567" cy="3180473"/>
          </a:xfrm>
          <a:prstGeom prst="rect">
            <a:avLst/>
          </a:prstGeom>
          <a:solidFill>
            <a:srgbClr val="0D0D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063262"/>
            <a:ext cx="3739278" cy="266113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2600">
                <a:solidFill>
                  <a:srgbClr val="FFFFFF"/>
                </a:solidFill>
              </a:rPr>
              <a:t>Q7: Has your CDI department offered additional training or professional development since the COVID-19 outbreak?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3" y="5101298"/>
            <a:ext cx="3739277" cy="1116622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r">
              <a:buNone/>
            </a:pPr>
            <a:r>
              <a:rPr lang="en-US" sz="2000">
                <a:solidFill>
                  <a:srgbClr val="FFFFFF"/>
                </a:solidFill>
              </a:rPr>
              <a:t>Answered: 798    Skipped: 0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61B962C9-BE53-4915-9C0C-B53DCD378D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76090" y="642795"/>
            <a:ext cx="6272654" cy="557512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76200" dist="63500" dir="5040000" algn="t" rotWithShape="0">
              <a:prstClr val="black">
                <a:alpha val="4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chart4495299430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93085" y="1912737"/>
            <a:ext cx="5629268" cy="3025731"/>
          </a:xfrm>
          <a:prstGeom prst="rect">
            <a:avLst/>
          </a:prstGeom>
          <a:ln>
            <a:noFill/>
          </a:ln>
          <a:effectLst/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5321D838-2C7E-4177-9DD3-DAC78324A2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146E45C-1450-4186-B501-74F221F897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EEDDA48B-BC04-4915-ADA3-A1A9522EB0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78C9D07A-5A22-4E55-B18A-47CF07E508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D71E629-0739-4A59-972B-A9E9A4500E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068A8980-5323-4E32-9817-A14D0B9184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C1A37955-21EA-4810-9AED-24CF25E260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6" y="0"/>
            <a:ext cx="12192000" cy="685800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8B79A499-6023-4495-8687-96680A5E95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4557357"/>
            <a:ext cx="8978671" cy="1660332"/>
          </a:xfrm>
          <a:prstGeom prst="rect">
            <a:avLst/>
          </a:prstGeom>
          <a:solidFill>
            <a:schemeClr val="bg1">
              <a:lumMod val="95000"/>
              <a:lumOff val="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908" y="4710483"/>
            <a:ext cx="8133478" cy="94024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2300"/>
              <a:t>Q7: Has your CDI department offered additional training or professional development since the COVID-19 outbreak?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0908" y="5650118"/>
            <a:ext cx="8133478" cy="406566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r">
              <a:buNone/>
            </a:pPr>
            <a:r>
              <a:rPr lang="en-US" sz="1800"/>
              <a:t>Answered: 798    Skipped: 0</a:t>
            </a:r>
          </a:p>
        </p:txBody>
      </p:sp>
      <p:pic>
        <p:nvPicPr>
          <p:cNvPr id="4" name="Picture 3" descr="table4495299430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4277" y="1547102"/>
            <a:ext cx="10917644" cy="2702117"/>
          </a:xfrm>
          <a:prstGeom prst="rect">
            <a:avLst/>
          </a:prstGeom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BAA1CC66-52B7-4B1A-83B9-4473DABF8A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22301" y="4557357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427A1B02-0BC3-4123-A27E-111F26354A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86" y="6210130"/>
            <a:ext cx="8968085" cy="275942"/>
          </a:xfrm>
          <a:prstGeom prst="rect">
            <a:avLst/>
          </a:prstGeom>
          <a:blipFill>
            <a:blip r:embed="rId6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846EBDA5-97CE-4375-BC99-C7365D1CC6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22301" y="6210130"/>
            <a:ext cx="3080285" cy="275942"/>
          </a:xfrm>
          <a:prstGeom prst="rect">
            <a:avLst/>
          </a:prstGeom>
          <a:blipFill>
            <a:blip r:embed="rId7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5321D838-2C7E-4177-9DD3-DAC78324A2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146E45C-1450-4186-B501-74F221F897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EEDDA48B-BC04-4915-ADA3-A1A9522EB0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78C9D07A-5A22-4E55-B18A-47CF07E508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D71E629-0739-4A59-972B-A9E9A4500E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2F84762E-7FCC-4EAF-B9E7-CE7214491E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927A1389-2A5D-4886-AD82-F213767E67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207"/>
            <a:ext cx="12192000" cy="685800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A1038667-0C3F-4764-A24D-DA9D9B4748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44527" y="0"/>
            <a:ext cx="7552944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6AC2195B-895A-4535-8ECD-9F5B669C5C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006045"/>
            <a:ext cx="4965192" cy="144049"/>
          </a:xfrm>
          <a:prstGeom prst="rect">
            <a:avLst/>
          </a:prstGeom>
        </p:spPr>
      </p:pic>
      <p:sp>
        <p:nvSpPr>
          <p:cNvPr id="27" name="Rectangle 26">
            <a:extLst>
              <a:ext uri="{FF2B5EF4-FFF2-40B4-BE49-F238E27FC236}">
                <a16:creationId xmlns:a16="http://schemas.microsoft.com/office/drawing/2014/main" id="{571EEFCA-9235-4BC2-85C3-A4EC6EE57A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838764"/>
            <a:ext cx="4964567" cy="3180473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063262"/>
            <a:ext cx="3739278" cy="266113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2600"/>
              <a:t>Q8: Has your CDI department been impacted by organizational cost-saving measures? (Please select all that apply.)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3" y="5101298"/>
            <a:ext cx="3739277" cy="1116622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r">
              <a:buNone/>
            </a:pPr>
            <a:r>
              <a:rPr lang="en-US" sz="2000"/>
              <a:t>Answered: 798    Skipped: 0</a:t>
            </a:r>
          </a:p>
        </p:txBody>
      </p:sp>
      <p:pic>
        <p:nvPicPr>
          <p:cNvPr id="4" name="Picture 3" descr="table4495304830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84606" y="1511580"/>
            <a:ext cx="6260963" cy="3834839"/>
          </a:xfrm>
          <a:prstGeom prst="rect">
            <a:avLst/>
          </a:prstGeom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5321D838-2C7E-4177-9DD3-DAC78324A2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146E45C-1450-4186-B501-74F221F897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EEDDA48B-BC04-4915-ADA3-A1A9522EB0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78C9D07A-5A22-4E55-B18A-47CF07E508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D71E629-0739-4A59-972B-A9E9A4500E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AF9C2BBD-AAF7-4C85-9BE4-E4C2F52353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rgbClr val="F78925"/>
              </a:gs>
              <a:gs pos="50000">
                <a:srgbClr val="D54209"/>
              </a:gs>
              <a:gs pos="100000">
                <a:srgbClr val="8D0000"/>
              </a:gs>
            </a:gsLst>
            <a:lin ang="2520000" scaled="0"/>
          </a:gradFill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AEEF8B78-E487-4E1A-8945-35B4041B0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B9B4F0B3-5A15-4AAD-B054-8BA9209872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44527" y="0"/>
            <a:ext cx="7552944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CCA43FE3-BC3A-4163-B2D9-721AA0F6F4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006045"/>
            <a:ext cx="4965192" cy="144049"/>
          </a:xfrm>
          <a:prstGeom prst="rect">
            <a:avLst/>
          </a:prstGeom>
        </p:spPr>
      </p:pic>
      <p:sp>
        <p:nvSpPr>
          <p:cNvPr id="27" name="Rectangle 26">
            <a:extLst>
              <a:ext uri="{FF2B5EF4-FFF2-40B4-BE49-F238E27FC236}">
                <a16:creationId xmlns:a16="http://schemas.microsoft.com/office/drawing/2014/main" id="{488AAD42-9F71-4F14-AE1E-C05DCFC606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838764"/>
            <a:ext cx="4964567" cy="3180473"/>
          </a:xfrm>
          <a:prstGeom prst="rect">
            <a:avLst/>
          </a:prstGeom>
          <a:solidFill>
            <a:srgbClr val="0D0D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063262"/>
            <a:ext cx="3739278" cy="266113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2600">
                <a:solidFill>
                  <a:srgbClr val="FFFFFF"/>
                </a:solidFill>
              </a:rPr>
              <a:t>Q9: Has your CDI department reduced documentation expectations of physicians? (Please select all that apply.)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3" y="5101298"/>
            <a:ext cx="3739277" cy="1116622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r">
              <a:buNone/>
            </a:pPr>
            <a:r>
              <a:rPr lang="en-US" sz="2000">
                <a:solidFill>
                  <a:srgbClr val="FFFFFF"/>
                </a:solidFill>
              </a:rPr>
              <a:t>Answered: 798    Skipped: 0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61B962C9-BE53-4915-9C0C-B53DCD378D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76090" y="642795"/>
            <a:ext cx="6272654" cy="557512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76200" dist="63500" dir="5040000" algn="t" rotWithShape="0">
              <a:prstClr val="black">
                <a:alpha val="4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chart4495316400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93085" y="2095689"/>
            <a:ext cx="5629268" cy="2659828"/>
          </a:xfrm>
          <a:prstGeom prst="rect">
            <a:avLst/>
          </a:prstGeom>
          <a:ln>
            <a:noFill/>
          </a:ln>
          <a:effectLst/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5321D838-2C7E-4177-9DD3-DAC78324A2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146E45C-1450-4186-B501-74F221F897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EEDDA48B-BC04-4915-ADA3-A1A9522EB0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78C9D07A-5A22-4E55-B18A-47CF07E508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D71E629-0739-4A59-972B-A9E9A4500E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AF9C2BBD-AAF7-4C85-9BE4-E4C2F52353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rgbClr val="F78925"/>
              </a:gs>
              <a:gs pos="50000">
                <a:srgbClr val="D54209"/>
              </a:gs>
              <a:gs pos="100000">
                <a:srgbClr val="8D0000"/>
              </a:gs>
            </a:gsLst>
            <a:lin ang="2520000" scaled="0"/>
          </a:gradFill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AEEF8B78-E487-4E1A-8945-35B4041B0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B9B4F0B3-5A15-4AAD-B054-8BA9209872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44527" y="0"/>
            <a:ext cx="7552944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CCA43FE3-BC3A-4163-B2D9-721AA0F6F4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006045"/>
            <a:ext cx="4965192" cy="144049"/>
          </a:xfrm>
          <a:prstGeom prst="rect">
            <a:avLst/>
          </a:prstGeom>
        </p:spPr>
      </p:pic>
      <p:sp>
        <p:nvSpPr>
          <p:cNvPr id="27" name="Rectangle 26">
            <a:extLst>
              <a:ext uri="{FF2B5EF4-FFF2-40B4-BE49-F238E27FC236}">
                <a16:creationId xmlns:a16="http://schemas.microsoft.com/office/drawing/2014/main" id="{488AAD42-9F71-4F14-AE1E-C05DCFC606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838764"/>
            <a:ext cx="4964567" cy="3180473"/>
          </a:xfrm>
          <a:prstGeom prst="rect">
            <a:avLst/>
          </a:prstGeom>
          <a:solidFill>
            <a:srgbClr val="0D0D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063262"/>
            <a:ext cx="3739278" cy="266113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2600">
                <a:solidFill>
                  <a:srgbClr val="FFFFFF"/>
                </a:solidFill>
              </a:rPr>
              <a:t>Q9: Has your CDI department reduced documentation expectations of physicians? (Please select all that apply.)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3" y="5101298"/>
            <a:ext cx="3739277" cy="1116622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r">
              <a:buNone/>
            </a:pPr>
            <a:r>
              <a:rPr lang="en-US" sz="2000">
                <a:solidFill>
                  <a:srgbClr val="FFFFFF"/>
                </a:solidFill>
              </a:rPr>
              <a:t>Answered: 798    Skipped: 0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61B962C9-BE53-4915-9C0C-B53DCD378D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76090" y="642795"/>
            <a:ext cx="6272654" cy="557512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76200" dist="63500" dir="5040000" algn="t" rotWithShape="0">
              <a:prstClr val="black">
                <a:alpha val="4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table4495316400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93085" y="1617200"/>
            <a:ext cx="5629268" cy="3616805"/>
          </a:xfrm>
          <a:prstGeom prst="rect">
            <a:avLst/>
          </a:prstGeom>
          <a:ln>
            <a:noFill/>
          </a:ln>
          <a:effectLst/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5321D838-2C7E-4177-9DD3-DAC78324A2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146E45C-1450-4186-B501-74F221F897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EEDDA48B-BC04-4915-ADA3-A1A9522EB0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78C9D07A-5A22-4E55-B18A-47CF07E508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D71E629-0739-4A59-972B-A9E9A4500E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2F84762E-7FCC-4EAF-B9E7-CE7214491E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927A1389-2A5D-4886-AD82-F213767E67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207"/>
            <a:ext cx="12192000" cy="685800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A1038667-0C3F-4764-A24D-DA9D9B4748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44527" y="0"/>
            <a:ext cx="7552944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6AC2195B-895A-4535-8ECD-9F5B669C5C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006045"/>
            <a:ext cx="4965192" cy="144049"/>
          </a:xfrm>
          <a:prstGeom prst="rect">
            <a:avLst/>
          </a:prstGeom>
        </p:spPr>
      </p:pic>
      <p:sp>
        <p:nvSpPr>
          <p:cNvPr id="27" name="Rectangle 26">
            <a:extLst>
              <a:ext uri="{FF2B5EF4-FFF2-40B4-BE49-F238E27FC236}">
                <a16:creationId xmlns:a16="http://schemas.microsoft.com/office/drawing/2014/main" id="{571EEFCA-9235-4BC2-85C3-A4EC6EE57A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838764"/>
            <a:ext cx="4964567" cy="3180473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063262"/>
            <a:ext cx="3739278" cy="266113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3000"/>
              <a:t>Q1: Has your CDI program moved to 100% remote as result of the COVID-19 pandemic?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3" y="5101298"/>
            <a:ext cx="3739277" cy="1116622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r">
              <a:buNone/>
            </a:pPr>
            <a:r>
              <a:rPr lang="en-US" sz="2000"/>
              <a:t>Answered: 798    Skipped: 0</a:t>
            </a:r>
          </a:p>
        </p:txBody>
      </p:sp>
      <p:pic>
        <p:nvPicPr>
          <p:cNvPr id="4" name="Picture 3" descr="chart4494629040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84606" y="1746366"/>
            <a:ext cx="6260963" cy="3365268"/>
          </a:xfrm>
          <a:prstGeom prst="rect">
            <a:avLst/>
          </a:prstGeom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>
            <a:extLst>
              <a:ext uri="{FF2B5EF4-FFF2-40B4-BE49-F238E27FC236}">
                <a16:creationId xmlns:a16="http://schemas.microsoft.com/office/drawing/2014/main" id="{5321D838-2C7E-4177-9DD3-DAC78324A2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0146E45C-1450-4186-B501-74F221F897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EEDDA48B-BC04-4915-ADA3-A1A9522EB0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28" name="Rectangle 27">
            <a:extLst>
              <a:ext uri="{FF2B5EF4-FFF2-40B4-BE49-F238E27FC236}">
                <a16:creationId xmlns:a16="http://schemas.microsoft.com/office/drawing/2014/main" id="{78C9D07A-5A22-4E55-B18A-47CF07E508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3D71E629-0739-4A59-972B-A9E9A4500E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32" name="Picture 31">
            <a:extLst>
              <a:ext uri="{FF2B5EF4-FFF2-40B4-BE49-F238E27FC236}">
                <a16:creationId xmlns:a16="http://schemas.microsoft.com/office/drawing/2014/main" id="{AF9C2BBD-AAF7-4C85-9BE4-E4C2F52353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rgbClr val="F78925"/>
              </a:gs>
              <a:gs pos="50000">
                <a:srgbClr val="D54209"/>
              </a:gs>
              <a:gs pos="100000">
                <a:srgbClr val="8D0000"/>
              </a:gs>
            </a:gsLst>
            <a:lin ang="2520000" scaled="0"/>
          </a:gradFill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AEEF8B78-E487-4E1A-8945-35B4041B0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6" name="Rectangle 35">
            <a:extLst>
              <a:ext uri="{FF2B5EF4-FFF2-40B4-BE49-F238E27FC236}">
                <a16:creationId xmlns:a16="http://schemas.microsoft.com/office/drawing/2014/main" id="{B9B4F0B3-5A15-4AAD-B054-8BA9209872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44527" y="0"/>
            <a:ext cx="7552944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8" name="Picture 37">
            <a:extLst>
              <a:ext uri="{FF2B5EF4-FFF2-40B4-BE49-F238E27FC236}">
                <a16:creationId xmlns:a16="http://schemas.microsoft.com/office/drawing/2014/main" id="{CCA43FE3-BC3A-4163-B2D9-721AA0F6F4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006045"/>
            <a:ext cx="4965192" cy="144049"/>
          </a:xfrm>
          <a:prstGeom prst="rect">
            <a:avLst/>
          </a:prstGeom>
        </p:spPr>
      </p:pic>
      <p:sp>
        <p:nvSpPr>
          <p:cNvPr id="40" name="Rectangle 39">
            <a:extLst>
              <a:ext uri="{FF2B5EF4-FFF2-40B4-BE49-F238E27FC236}">
                <a16:creationId xmlns:a16="http://schemas.microsoft.com/office/drawing/2014/main" id="{488AAD42-9F71-4F14-AE1E-C05DCFC606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838764"/>
            <a:ext cx="4964567" cy="3180473"/>
          </a:xfrm>
          <a:prstGeom prst="rect">
            <a:avLst/>
          </a:prstGeom>
          <a:solidFill>
            <a:srgbClr val="0D0D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063262"/>
            <a:ext cx="3739278" cy="266113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3000">
                <a:solidFill>
                  <a:srgbClr val="FFFFFF"/>
                </a:solidFill>
              </a:rPr>
              <a:t>Q1: Has your CDI program moved to 100% remote as result of the COVID-19 pandemic?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61B962C9-BE53-4915-9C0C-B53DCD378D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76090" y="642795"/>
            <a:ext cx="6272654" cy="557512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76200" dist="63500" dir="5040000" algn="t" rotWithShape="0">
              <a:prstClr val="black">
                <a:alpha val="4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table4494629040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93085" y="2581213"/>
            <a:ext cx="5629268" cy="1688780"/>
          </a:xfrm>
          <a:prstGeom prst="rect">
            <a:avLst/>
          </a:prstGeom>
          <a:ln>
            <a:noFill/>
          </a:ln>
          <a:effectLst/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5321D838-2C7E-4177-9DD3-DAC78324A2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146E45C-1450-4186-B501-74F221F897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EEDDA48B-BC04-4915-ADA3-A1A9522EB0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78C9D07A-5A22-4E55-B18A-47CF07E508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D71E629-0739-4A59-972B-A9E9A4500E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2F84762E-7FCC-4EAF-B9E7-CE7214491E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927A1389-2A5D-4886-AD82-F213767E67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207"/>
            <a:ext cx="12192000" cy="685800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A1038667-0C3F-4764-A24D-DA9D9B4748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44527" y="0"/>
            <a:ext cx="7552944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6AC2195B-895A-4535-8ECD-9F5B669C5C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006045"/>
            <a:ext cx="4965192" cy="144049"/>
          </a:xfrm>
          <a:prstGeom prst="rect">
            <a:avLst/>
          </a:prstGeom>
        </p:spPr>
      </p:pic>
      <p:sp>
        <p:nvSpPr>
          <p:cNvPr id="27" name="Rectangle 26">
            <a:extLst>
              <a:ext uri="{FF2B5EF4-FFF2-40B4-BE49-F238E27FC236}">
                <a16:creationId xmlns:a16="http://schemas.microsoft.com/office/drawing/2014/main" id="{571EEFCA-9235-4BC2-85C3-A4EC6EE57A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838764"/>
            <a:ext cx="4964567" cy="3180473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063262"/>
            <a:ext cx="3739278" cy="266113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3000"/>
              <a:t>Q2: Has your CDI staff been asked to perform tasks outside of core record review activities?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3" y="5101298"/>
            <a:ext cx="3739277" cy="1116622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r">
              <a:buNone/>
            </a:pPr>
            <a:r>
              <a:rPr lang="en-US" sz="2000"/>
              <a:t>Answered: 798    Skipped: 0</a:t>
            </a:r>
          </a:p>
        </p:txBody>
      </p:sp>
      <p:pic>
        <p:nvPicPr>
          <p:cNvPr id="4" name="Picture 3" descr="chart4494641370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84606" y="1746366"/>
            <a:ext cx="6260963" cy="3365268"/>
          </a:xfrm>
          <a:prstGeom prst="rect">
            <a:avLst/>
          </a:prstGeom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5321D838-2C7E-4177-9DD3-DAC78324A2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146E45C-1450-4186-B501-74F221F897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EEDDA48B-BC04-4915-ADA3-A1A9522EB0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78C9D07A-5A22-4E55-B18A-47CF07E508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D71E629-0739-4A59-972B-A9E9A4500E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91B25DDC-AC4A-4478-9284-72FAEFF9AA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824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F2A4120A-6920-4A6A-A9F2-D985926CFA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EF7F7E2B-AC04-431C-9F91-E8CC80AC22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3923159"/>
            <a:ext cx="8968085" cy="1660332"/>
          </a:xfrm>
          <a:prstGeom prst="rect">
            <a:avLst/>
          </a:prstGeom>
          <a:solidFill>
            <a:schemeClr val="bg1">
              <a:lumMod val="95000"/>
              <a:lumOff val="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076285"/>
            <a:ext cx="8133478" cy="94024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3000"/>
              <a:t>Q2: Has your CDI staff been asked to perform tasks outside of core record review activities?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2" y="5015920"/>
            <a:ext cx="8133478" cy="406566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r">
              <a:buNone/>
            </a:pPr>
            <a:r>
              <a:rPr lang="en-US" sz="1800"/>
              <a:t>Answered: 798    Skipped: 0</a:t>
            </a:r>
          </a:p>
        </p:txBody>
      </p:sp>
      <p:pic>
        <p:nvPicPr>
          <p:cNvPr id="4" name="Picture 3" descr="table4494641370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26011" y="932016"/>
            <a:ext cx="10127314" cy="2506511"/>
          </a:xfrm>
          <a:prstGeom prst="rect">
            <a:avLst/>
          </a:prstGeom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A70D537E-6C9C-42A3-9B15-BB0F3D36CF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11715" y="3923159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BBA9CF82-B5D9-49C7-8190-015DC6E007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575932"/>
            <a:ext cx="8968085" cy="275942"/>
          </a:xfrm>
          <a:prstGeom prst="rect">
            <a:avLst/>
          </a:prstGeom>
          <a:blipFill>
            <a:blip r:embed="rId6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402CF6BB-0147-4AA0-8473-07BB71B78E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11715" y="5575932"/>
            <a:ext cx="3080285" cy="275942"/>
          </a:xfrm>
          <a:prstGeom prst="rect">
            <a:avLst/>
          </a:prstGeom>
          <a:blipFill>
            <a:blip r:embed="rId7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5321D838-2C7E-4177-9DD3-DAC78324A2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146E45C-1450-4186-B501-74F221F897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EEDDA48B-BC04-4915-ADA3-A1A9522EB0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78C9D07A-5A22-4E55-B18A-47CF07E508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D71E629-0739-4A59-972B-A9E9A4500E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2F84762E-7FCC-4EAF-B9E7-CE7214491E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927A1389-2A5D-4886-AD82-F213767E67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207"/>
            <a:ext cx="12192000" cy="685800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A1038667-0C3F-4764-A24D-DA9D9B4748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44527" y="0"/>
            <a:ext cx="7552944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6AC2195B-895A-4535-8ECD-9F5B669C5C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006045"/>
            <a:ext cx="4965192" cy="144049"/>
          </a:xfrm>
          <a:prstGeom prst="rect">
            <a:avLst/>
          </a:prstGeom>
        </p:spPr>
      </p:pic>
      <p:sp>
        <p:nvSpPr>
          <p:cNvPr id="27" name="Rectangle 26">
            <a:extLst>
              <a:ext uri="{FF2B5EF4-FFF2-40B4-BE49-F238E27FC236}">
                <a16:creationId xmlns:a16="http://schemas.microsoft.com/office/drawing/2014/main" id="{571EEFCA-9235-4BC2-85C3-A4EC6EE57A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838764"/>
            <a:ext cx="4964567" cy="3180473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063262"/>
            <a:ext cx="3739278" cy="266113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2200" dirty="0"/>
              <a:t>Q3: If you are performing tasks outside of record reviews, what do they include? If you have not taken on additional responsibilities, please skip this question. (Please check all that apply.)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3" y="5101298"/>
            <a:ext cx="3739277" cy="1116622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r">
              <a:buNone/>
            </a:pPr>
            <a:r>
              <a:rPr lang="en-US" sz="2000"/>
              <a:t>Answered: 366    Skipped: 432</a:t>
            </a:r>
          </a:p>
        </p:txBody>
      </p:sp>
      <p:pic>
        <p:nvPicPr>
          <p:cNvPr id="4" name="Picture 3" descr="chart4494659120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84606" y="1949848"/>
            <a:ext cx="6260963" cy="2958304"/>
          </a:xfrm>
          <a:prstGeom prst="rect">
            <a:avLst/>
          </a:prstGeom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5321D838-2C7E-4177-9DD3-DAC78324A2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146E45C-1450-4186-B501-74F221F897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EEDDA48B-BC04-4915-ADA3-A1A9522EB0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78C9D07A-5A22-4E55-B18A-47CF07E508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D71E629-0739-4A59-972B-A9E9A4500E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2F84762E-7FCC-4EAF-B9E7-CE7214491E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927A1389-2A5D-4886-AD82-F213767E67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207"/>
            <a:ext cx="12192000" cy="685800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A1038667-0C3F-4764-A24D-DA9D9B4748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44527" y="0"/>
            <a:ext cx="7552944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6AC2195B-895A-4535-8ECD-9F5B669C5C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006045"/>
            <a:ext cx="4965192" cy="144049"/>
          </a:xfrm>
          <a:prstGeom prst="rect">
            <a:avLst/>
          </a:prstGeom>
        </p:spPr>
      </p:pic>
      <p:sp>
        <p:nvSpPr>
          <p:cNvPr id="27" name="Rectangle 26">
            <a:extLst>
              <a:ext uri="{FF2B5EF4-FFF2-40B4-BE49-F238E27FC236}">
                <a16:creationId xmlns:a16="http://schemas.microsoft.com/office/drawing/2014/main" id="{571EEFCA-9235-4BC2-85C3-A4EC6EE57A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838764"/>
            <a:ext cx="4964567" cy="3180473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063262"/>
            <a:ext cx="3739278" cy="266113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2200"/>
              <a:t>Q3: If you are performing task outside of record reviews, what do they include? If you have not taken on additional responsibilities, please skip this question. (Please check all that apply.)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3" y="5101298"/>
            <a:ext cx="3739277" cy="1116622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r">
              <a:buNone/>
            </a:pPr>
            <a:r>
              <a:rPr lang="en-US" sz="2000"/>
              <a:t>Answered: 366    Skipped: 432</a:t>
            </a:r>
          </a:p>
        </p:txBody>
      </p:sp>
      <p:pic>
        <p:nvPicPr>
          <p:cNvPr id="4" name="Picture 3" descr="table4494659120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84606" y="2004631"/>
            <a:ext cx="6260963" cy="2848737"/>
          </a:xfrm>
          <a:prstGeom prst="rect">
            <a:avLst/>
          </a:prstGeom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5321D838-2C7E-4177-9DD3-DAC78324A2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146E45C-1450-4186-B501-74F221F897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EEDDA48B-BC04-4915-ADA3-A1A9522EB0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78C9D07A-5A22-4E55-B18A-47CF07E508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D71E629-0739-4A59-972B-A9E9A4500E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2F84762E-7FCC-4EAF-B9E7-CE7214491E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927A1389-2A5D-4886-AD82-F213767E67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207"/>
            <a:ext cx="12192000" cy="685800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A1038667-0C3F-4764-A24D-DA9D9B4748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44527" y="0"/>
            <a:ext cx="7552944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6AC2195B-895A-4535-8ECD-9F5B669C5C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006045"/>
            <a:ext cx="4965192" cy="144049"/>
          </a:xfrm>
          <a:prstGeom prst="rect">
            <a:avLst/>
          </a:prstGeom>
        </p:spPr>
      </p:pic>
      <p:sp>
        <p:nvSpPr>
          <p:cNvPr id="27" name="Rectangle 26">
            <a:extLst>
              <a:ext uri="{FF2B5EF4-FFF2-40B4-BE49-F238E27FC236}">
                <a16:creationId xmlns:a16="http://schemas.microsoft.com/office/drawing/2014/main" id="{571EEFCA-9235-4BC2-85C3-A4EC6EE57A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838764"/>
            <a:ext cx="4964567" cy="3180473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063262"/>
            <a:ext cx="3739278" cy="266113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2200"/>
              <a:t>Q3: If you are performing task outside of record reviews, what do they include? If you have not taken on additional responsibilities, please skip this question. (Please check all that apply.)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3" y="5101298"/>
            <a:ext cx="3739277" cy="1116622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r">
              <a:buNone/>
            </a:pPr>
            <a:r>
              <a:rPr lang="en-US" sz="2000"/>
              <a:t>Answered: 366    Skipped: 432</a:t>
            </a:r>
          </a:p>
        </p:txBody>
      </p:sp>
      <p:sp>
        <p:nvSpPr>
          <p:cNvPr id="16" name="Content Placeholder 7">
            <a:extLst>
              <a:ext uri="{FF2B5EF4-FFF2-40B4-BE49-F238E27FC236}">
                <a16:creationId xmlns:a16="http://schemas.microsoft.com/office/drawing/2014/main" id="{3F2B7227-BDD7-4C59-A6EB-D1B3093DCF6D}"/>
              </a:ext>
            </a:extLst>
          </p:cNvPr>
          <p:cNvSpPr txBox="1">
            <a:spLocks/>
          </p:cNvSpPr>
          <p:nvPr/>
        </p:nvSpPr>
        <p:spPr>
          <a:xfrm>
            <a:off x="5287995" y="661106"/>
            <a:ext cx="6257362" cy="55031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/>
              <a:t>Some interesting “other” responses:</a:t>
            </a:r>
          </a:p>
          <a:p>
            <a:r>
              <a:rPr lang="en-US" sz="1800" dirty="0"/>
              <a:t>Helping with other duties in our </a:t>
            </a:r>
            <a:r>
              <a:rPr lang="en-US" sz="1800" dirty="0" err="1"/>
              <a:t>RevCycle</a:t>
            </a:r>
            <a:r>
              <a:rPr lang="en-US" sz="1800" dirty="0"/>
              <a:t> environment and on call for backup bedside nursing as needed</a:t>
            </a:r>
          </a:p>
          <a:p>
            <a:r>
              <a:rPr lang="en-US" sz="1800" dirty="0">
                <a:solidFill>
                  <a:srgbClr val="FFFFFF"/>
                </a:solidFill>
              </a:rPr>
              <a:t>Monitoring equipment supplies room</a:t>
            </a:r>
          </a:p>
          <a:p>
            <a:r>
              <a:rPr lang="en-US" sz="1800" dirty="0"/>
              <a:t>Concurrent coding because our coding vendor lost global coders due to shut down in India</a:t>
            </a:r>
          </a:p>
          <a:p>
            <a:r>
              <a:rPr lang="en-US" sz="1800" dirty="0">
                <a:solidFill>
                  <a:srgbClr val="FFFFFF"/>
                </a:solidFill>
              </a:rPr>
              <a:t>Assisting with denials</a:t>
            </a:r>
          </a:p>
          <a:p>
            <a:r>
              <a:rPr lang="en-US" sz="1800" dirty="0">
                <a:solidFill>
                  <a:srgbClr val="FFFFFF"/>
                </a:solidFill>
              </a:rPr>
              <a:t>All payer review</a:t>
            </a:r>
          </a:p>
          <a:p>
            <a:r>
              <a:rPr lang="en-US" sz="1800" dirty="0" err="1">
                <a:solidFill>
                  <a:srgbClr val="FFFFFF"/>
                </a:solidFill>
              </a:rPr>
              <a:t>Followup</a:t>
            </a:r>
            <a:r>
              <a:rPr lang="en-US" sz="1800" dirty="0">
                <a:solidFill>
                  <a:srgbClr val="FFFFFF"/>
                </a:solidFill>
              </a:rPr>
              <a:t> calls to patients who have been discharged</a:t>
            </a:r>
          </a:p>
          <a:p>
            <a:r>
              <a:rPr lang="en-US" sz="1800" dirty="0"/>
              <a:t>Develop telehealth template for EHR, provide Telehealth education, assist various work groups regarding Telehealth</a:t>
            </a:r>
          </a:p>
          <a:p>
            <a:r>
              <a:rPr lang="en-US" sz="1800" dirty="0"/>
              <a:t>Drive-thru COVID testing center and working w/ ID for plasma consents</a:t>
            </a:r>
          </a:p>
          <a:p>
            <a:r>
              <a:rPr lang="en-US" sz="1800" dirty="0"/>
              <a:t>Screenings at entrance doors of hospital (taking temperatures and asking screening questions)</a:t>
            </a:r>
            <a:endParaRPr lang="en-US" sz="18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97843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5321D838-2C7E-4177-9DD3-DAC78324A2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146E45C-1450-4186-B501-74F221F897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EEDDA48B-BC04-4915-ADA3-A1A9522EB0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78C9D07A-5A22-4E55-B18A-47CF07E508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D71E629-0739-4A59-972B-A9E9A4500E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2F84762E-7FCC-4EAF-B9E7-CE7214491E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927A1389-2A5D-4886-AD82-F213767E67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207"/>
            <a:ext cx="12192000" cy="685800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A1038667-0C3F-4764-A24D-DA9D9B4748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44527" y="0"/>
            <a:ext cx="7552944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6AC2195B-895A-4535-8ECD-9F5B669C5C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006045"/>
            <a:ext cx="4965192" cy="144049"/>
          </a:xfrm>
          <a:prstGeom prst="rect">
            <a:avLst/>
          </a:prstGeom>
        </p:spPr>
      </p:pic>
      <p:sp>
        <p:nvSpPr>
          <p:cNvPr id="27" name="Rectangle 26">
            <a:extLst>
              <a:ext uri="{FF2B5EF4-FFF2-40B4-BE49-F238E27FC236}">
                <a16:creationId xmlns:a16="http://schemas.microsoft.com/office/drawing/2014/main" id="{571EEFCA-9235-4BC2-85C3-A4EC6EE57A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838764"/>
            <a:ext cx="4964567" cy="3180473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063262"/>
            <a:ext cx="3739278" cy="266113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3400"/>
              <a:t>Q4: How has your patient census been impacted due to COVID-19?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3" y="5101298"/>
            <a:ext cx="3739277" cy="1116622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r">
              <a:buNone/>
            </a:pPr>
            <a:r>
              <a:rPr lang="en-US" sz="2000"/>
              <a:t>Answered: 798    Skipped: 0</a:t>
            </a:r>
          </a:p>
        </p:txBody>
      </p:sp>
      <p:pic>
        <p:nvPicPr>
          <p:cNvPr id="4" name="Picture 3" descr="chart4494665570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84606" y="1746366"/>
            <a:ext cx="6260963" cy="3365268"/>
          </a:xfrm>
          <a:prstGeom prst="rect">
            <a:avLst/>
          </a:prstGeom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627</Words>
  <Application>Microsoft Office PowerPoint</Application>
  <PresentationFormat>Widescreen</PresentationFormat>
  <Paragraphs>49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Trebuchet MS</vt:lpstr>
      <vt:lpstr>Berlin</vt:lpstr>
      <vt:lpstr>Impact of COVID-19 on CDI departments</vt:lpstr>
      <vt:lpstr>Q1: Has your CDI program moved to 100% remote as result of the COVID-19 pandemic?</vt:lpstr>
      <vt:lpstr>Q1: Has your CDI program moved to 100% remote as result of the COVID-19 pandemic?</vt:lpstr>
      <vt:lpstr>Q2: Has your CDI staff been asked to perform tasks outside of core record review activities?</vt:lpstr>
      <vt:lpstr>Q2: Has your CDI staff been asked to perform tasks outside of core record review activities?</vt:lpstr>
      <vt:lpstr>Q3: If you are performing tasks outside of record reviews, what do they include? If you have not taken on additional responsibilities, please skip this question. (Please check all that apply.)</vt:lpstr>
      <vt:lpstr>Q3: If you are performing task outside of record reviews, what do they include? If you have not taken on additional responsibilities, please skip this question. (Please check all that apply.)</vt:lpstr>
      <vt:lpstr>Q3: If you are performing task outside of record reviews, what do they include? If you have not taken on additional responsibilities, please skip this question. (Please check all that apply.)</vt:lpstr>
      <vt:lpstr>Q4: How has your patient census been impacted due to COVID-19?</vt:lpstr>
      <vt:lpstr>Q4: How has your patient census been impacted due to COVID-19?</vt:lpstr>
      <vt:lpstr>Q5: Have your record reviews been impacted due to the change in census?</vt:lpstr>
      <vt:lpstr>Q5: Have your record reviews been impacted due to the change in census?</vt:lpstr>
      <vt:lpstr>Q6: Is your facility holding possible/suspected COVID-19 claims until lab results are available?</vt:lpstr>
      <vt:lpstr>Q6: Is your facility holding possible/suspected COVID-19 claims until lab results are available?</vt:lpstr>
      <vt:lpstr>Q7: Has your CDI department offered additional training or professional development since the COVID-19 outbreak?</vt:lpstr>
      <vt:lpstr>Q7: Has your CDI department offered additional training or professional development since the COVID-19 outbreak?</vt:lpstr>
      <vt:lpstr>Q8: Has your CDI department been impacted by organizational cost-saving measures? (Please select all that apply.)</vt:lpstr>
      <vt:lpstr>Q9: Has your CDI department reduced documentation expectations of physicians? (Please select all that apply.)</vt:lpstr>
      <vt:lpstr>Q9: Has your CDI department reduced documentation expectations of physicians? (Please select all that apply.)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Quarterly Conference Call May 21, 2020</dc:title>
  <dc:creator>Brian Murphy</dc:creator>
  <cp:lastModifiedBy>Brian Murphy</cp:lastModifiedBy>
  <cp:revision>16</cp:revision>
  <dcterms:created xsi:type="dcterms:W3CDTF">2020-05-11T15:51:39Z</dcterms:created>
  <dcterms:modified xsi:type="dcterms:W3CDTF">2020-06-10T12:42:30Z</dcterms:modified>
</cp:coreProperties>
</file>