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56"/>
  </p:notesMasterIdLst>
  <p:sldIdLst>
    <p:sldId id="981" r:id="rId2"/>
    <p:sldId id="1027" r:id="rId3"/>
    <p:sldId id="995" r:id="rId4"/>
    <p:sldId id="836" r:id="rId5"/>
    <p:sldId id="998" r:id="rId6"/>
    <p:sldId id="972" r:id="rId7"/>
    <p:sldId id="978" r:id="rId8"/>
    <p:sldId id="1018" r:id="rId9"/>
    <p:sldId id="1009" r:id="rId10"/>
    <p:sldId id="1041" r:id="rId11"/>
    <p:sldId id="1042" r:id="rId12"/>
    <p:sldId id="1019" r:id="rId13"/>
    <p:sldId id="1014" r:id="rId14"/>
    <p:sldId id="1015" r:id="rId15"/>
    <p:sldId id="1016" r:id="rId16"/>
    <p:sldId id="1044" r:id="rId17"/>
    <p:sldId id="1020" r:id="rId18"/>
    <p:sldId id="1045" r:id="rId19"/>
    <p:sldId id="258" r:id="rId20"/>
    <p:sldId id="259" r:id="rId21"/>
    <p:sldId id="1021" r:id="rId22"/>
    <p:sldId id="1029" r:id="rId23"/>
    <p:sldId id="1031" r:id="rId24"/>
    <p:sldId id="1030" r:id="rId25"/>
    <p:sldId id="1033" r:id="rId26"/>
    <p:sldId id="1032" r:id="rId27"/>
    <p:sldId id="1034" r:id="rId28"/>
    <p:sldId id="1035" r:id="rId29"/>
    <p:sldId id="264" r:id="rId30"/>
    <p:sldId id="265" r:id="rId31"/>
    <p:sldId id="267" r:id="rId32"/>
    <p:sldId id="1038" r:id="rId33"/>
    <p:sldId id="268" r:id="rId34"/>
    <p:sldId id="269" r:id="rId35"/>
    <p:sldId id="271" r:id="rId36"/>
    <p:sldId id="270" r:id="rId37"/>
    <p:sldId id="272" r:id="rId38"/>
    <p:sldId id="273" r:id="rId39"/>
    <p:sldId id="275" r:id="rId40"/>
    <p:sldId id="1037" r:id="rId41"/>
    <p:sldId id="1039" r:id="rId42"/>
    <p:sldId id="277" r:id="rId43"/>
    <p:sldId id="1040" r:id="rId44"/>
    <p:sldId id="279" r:id="rId45"/>
    <p:sldId id="281" r:id="rId46"/>
    <p:sldId id="1036" r:id="rId47"/>
    <p:sldId id="979" r:id="rId48"/>
    <p:sldId id="834" r:id="rId49"/>
    <p:sldId id="1001" r:id="rId50"/>
    <p:sldId id="1046" r:id="rId51"/>
    <p:sldId id="1043" r:id="rId52"/>
    <p:sldId id="1002" r:id="rId53"/>
    <p:sldId id="989" r:id="rId54"/>
    <p:sldId id="996" r:id="rId55"/>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AE4"/>
    <a:srgbClr val="FCF9FC"/>
    <a:srgbClr val="E8E8E8"/>
    <a:srgbClr val="B0B0B0"/>
    <a:srgbClr val="E4DEE2"/>
    <a:srgbClr val="004274"/>
    <a:srgbClr val="00FFFF"/>
    <a:srgbClr val="FF5050"/>
    <a:srgbClr val="FF00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82" autoAdjust="0"/>
    <p:restoredTop sz="84502" autoAdjust="0"/>
  </p:normalViewPr>
  <p:slideViewPr>
    <p:cSldViewPr>
      <p:cViewPr varScale="1">
        <p:scale>
          <a:sx n="90" d="100"/>
          <a:sy n="90" d="100"/>
        </p:scale>
        <p:origin x="5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705E-B87E-451B-81B1-1D04362C0C4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C5897A-DDE8-488A-8AA0-4CED3B990F3D}">
      <dgm:prSet/>
      <dgm:spPr/>
      <dgm:t>
        <a:bodyPr/>
        <a:lstStyle/>
        <a:p>
          <a:r>
            <a:rPr lang="en-US" dirty="0"/>
            <a:t>Overall LifePoint CDI Impact </a:t>
          </a:r>
        </a:p>
      </dgm:t>
    </dgm:pt>
    <dgm:pt modelId="{98D9BD23-502A-4535-862F-9D16A2BDF582}" type="parTrans" cxnId="{42407364-9ABF-44B2-8093-F5AB2FA8820D}">
      <dgm:prSet/>
      <dgm:spPr/>
      <dgm:t>
        <a:bodyPr/>
        <a:lstStyle/>
        <a:p>
          <a:endParaRPr lang="en-US"/>
        </a:p>
      </dgm:t>
    </dgm:pt>
    <dgm:pt modelId="{1ACC92D7-A564-410C-85FF-7370E528551C}" type="sibTrans" cxnId="{42407364-9ABF-44B2-8093-F5AB2FA8820D}">
      <dgm:prSet/>
      <dgm:spPr/>
      <dgm:t>
        <a:bodyPr/>
        <a:lstStyle/>
        <a:p>
          <a:endParaRPr lang="en-US"/>
        </a:p>
      </dgm:t>
    </dgm:pt>
    <dgm:pt modelId="{A5A2930A-FB14-4892-9BFF-1A153952019F}">
      <dgm:prSet/>
      <dgm:spPr/>
      <dgm:t>
        <a:bodyPr/>
        <a:lstStyle/>
        <a:p>
          <a:r>
            <a:rPr lang="en-US" dirty="0"/>
            <a:t>Lower patient volumes = less CDIS needed for patient review</a:t>
          </a:r>
        </a:p>
      </dgm:t>
    </dgm:pt>
    <dgm:pt modelId="{36CF1C75-D3F8-40CD-920C-2458820EDB9D}" type="parTrans" cxnId="{E1A10BEB-103E-45AE-A789-395DE3710C1C}">
      <dgm:prSet/>
      <dgm:spPr/>
      <dgm:t>
        <a:bodyPr/>
        <a:lstStyle/>
        <a:p>
          <a:endParaRPr lang="en-US"/>
        </a:p>
      </dgm:t>
    </dgm:pt>
    <dgm:pt modelId="{C84756F1-FC10-4FC0-8B69-3876D4B0D1B5}" type="sibTrans" cxnId="{E1A10BEB-103E-45AE-A789-395DE3710C1C}">
      <dgm:prSet/>
      <dgm:spPr/>
      <dgm:t>
        <a:bodyPr/>
        <a:lstStyle/>
        <a:p>
          <a:endParaRPr lang="en-US"/>
        </a:p>
      </dgm:t>
    </dgm:pt>
    <dgm:pt modelId="{6D1E597A-7A8A-48D2-AAAD-12605D7364C5}">
      <dgm:prSet/>
      <dgm:spPr/>
      <dgm:t>
        <a:bodyPr/>
        <a:lstStyle/>
        <a:p>
          <a:r>
            <a:rPr lang="en-US" dirty="0"/>
            <a:t>Paused the query escalation policy to allow physicians more time for patient care</a:t>
          </a:r>
        </a:p>
      </dgm:t>
    </dgm:pt>
    <dgm:pt modelId="{CE03BD8D-93B1-45A7-972D-7D212B1EA835}" type="parTrans" cxnId="{8EA5EE17-7A72-4EED-A8EC-CA0F5C9AC2C4}">
      <dgm:prSet/>
      <dgm:spPr/>
      <dgm:t>
        <a:bodyPr/>
        <a:lstStyle/>
        <a:p>
          <a:endParaRPr lang="en-US"/>
        </a:p>
      </dgm:t>
    </dgm:pt>
    <dgm:pt modelId="{474330EC-6E80-47F8-AD96-16FD56C3C3D8}" type="sibTrans" cxnId="{8EA5EE17-7A72-4EED-A8EC-CA0F5C9AC2C4}">
      <dgm:prSet/>
      <dgm:spPr/>
      <dgm:t>
        <a:bodyPr/>
        <a:lstStyle/>
        <a:p>
          <a:endParaRPr lang="en-US"/>
        </a:p>
      </dgm:t>
    </dgm:pt>
    <dgm:pt modelId="{DBCA419E-A4DA-4D8A-AC95-DA32BAAC50B3}">
      <dgm:prSet/>
      <dgm:spPr/>
      <dgm:t>
        <a:bodyPr/>
        <a:lstStyle/>
        <a:p>
          <a:r>
            <a:rPr lang="en-US" dirty="0"/>
            <a:t>Halted physician education to ensure physicians were available for clinical care of potential patients</a:t>
          </a:r>
        </a:p>
      </dgm:t>
    </dgm:pt>
    <dgm:pt modelId="{25056482-E6A4-4086-BAD6-C721781379C5}" type="parTrans" cxnId="{4DB03F37-094C-483F-AF1D-5B2078567D8C}">
      <dgm:prSet/>
      <dgm:spPr/>
      <dgm:t>
        <a:bodyPr/>
        <a:lstStyle/>
        <a:p>
          <a:endParaRPr lang="en-US"/>
        </a:p>
      </dgm:t>
    </dgm:pt>
    <dgm:pt modelId="{64EA62D4-04A5-449B-8A6F-E8D5D350B424}" type="sibTrans" cxnId="{4DB03F37-094C-483F-AF1D-5B2078567D8C}">
      <dgm:prSet/>
      <dgm:spPr/>
      <dgm:t>
        <a:bodyPr/>
        <a:lstStyle/>
        <a:p>
          <a:endParaRPr lang="en-US"/>
        </a:p>
      </dgm:t>
    </dgm:pt>
    <dgm:pt modelId="{FBDF0928-E62E-4272-9C94-C7F35145383C}">
      <dgm:prSet/>
      <dgm:spPr/>
      <dgm:t>
        <a:bodyPr/>
        <a:lstStyle/>
        <a:p>
          <a:r>
            <a:rPr lang="en-US" dirty="0"/>
            <a:t>Facility Impact</a:t>
          </a:r>
        </a:p>
      </dgm:t>
    </dgm:pt>
    <dgm:pt modelId="{7E03A7F4-6EDC-4FD2-8E5C-A9F1C54FE2D3}" type="parTrans" cxnId="{74DF1175-E537-4BD0-BB11-FEC1A23FA93E}">
      <dgm:prSet/>
      <dgm:spPr/>
      <dgm:t>
        <a:bodyPr/>
        <a:lstStyle/>
        <a:p>
          <a:endParaRPr lang="en-US"/>
        </a:p>
      </dgm:t>
    </dgm:pt>
    <dgm:pt modelId="{23F81991-BEBC-43CD-9E77-1385CF0BA9C6}" type="sibTrans" cxnId="{74DF1175-E537-4BD0-BB11-FEC1A23FA93E}">
      <dgm:prSet/>
      <dgm:spPr/>
      <dgm:t>
        <a:bodyPr/>
        <a:lstStyle/>
        <a:p>
          <a:endParaRPr lang="en-US"/>
        </a:p>
      </dgm:t>
    </dgm:pt>
    <dgm:pt modelId="{36831A48-0AA1-443D-B76F-1CF59C5835D7}">
      <dgm:prSet/>
      <dgm:spPr/>
      <dgm:t>
        <a:bodyPr/>
        <a:lstStyle/>
        <a:p>
          <a:r>
            <a:rPr lang="en-US" dirty="0"/>
            <a:t>LifePoint Employee Impact</a:t>
          </a:r>
        </a:p>
      </dgm:t>
    </dgm:pt>
    <dgm:pt modelId="{368566BC-2E68-45D5-9ECC-01B57B69DC56}" type="parTrans" cxnId="{1A6175F2-4ABB-44E5-A8AB-DCA3E9241533}">
      <dgm:prSet/>
      <dgm:spPr/>
      <dgm:t>
        <a:bodyPr/>
        <a:lstStyle/>
        <a:p>
          <a:endParaRPr lang="en-US"/>
        </a:p>
      </dgm:t>
    </dgm:pt>
    <dgm:pt modelId="{B494EE09-D094-43AB-BD0F-B01285602BEC}" type="sibTrans" cxnId="{1A6175F2-4ABB-44E5-A8AB-DCA3E9241533}">
      <dgm:prSet/>
      <dgm:spPr/>
      <dgm:t>
        <a:bodyPr/>
        <a:lstStyle/>
        <a:p>
          <a:endParaRPr lang="en-US"/>
        </a:p>
      </dgm:t>
    </dgm:pt>
    <dgm:pt modelId="{D0B94383-A08B-43D8-B927-1C0A0440892C}">
      <dgm:prSet/>
      <dgm:spPr/>
      <dgm:t>
        <a:bodyPr/>
        <a:lstStyle/>
        <a:p>
          <a:r>
            <a:rPr lang="en-US"/>
            <a:t>Temporary Leave of Absences</a:t>
          </a:r>
        </a:p>
      </dgm:t>
    </dgm:pt>
    <dgm:pt modelId="{6B1CB20B-8ECC-4565-A4D7-D10D4A67E448}" type="parTrans" cxnId="{2862FE69-E3B9-4EEC-8F84-A15173498798}">
      <dgm:prSet/>
      <dgm:spPr/>
      <dgm:t>
        <a:bodyPr/>
        <a:lstStyle/>
        <a:p>
          <a:endParaRPr lang="en-US"/>
        </a:p>
      </dgm:t>
    </dgm:pt>
    <dgm:pt modelId="{CC4B9545-43DB-42B0-8168-0D6639F34C4B}" type="sibTrans" cxnId="{2862FE69-E3B9-4EEC-8F84-A15173498798}">
      <dgm:prSet/>
      <dgm:spPr/>
      <dgm:t>
        <a:bodyPr/>
        <a:lstStyle/>
        <a:p>
          <a:endParaRPr lang="en-US"/>
        </a:p>
      </dgm:t>
    </dgm:pt>
    <dgm:pt modelId="{E90495A0-A7E9-4B18-A5EB-6359A4F0D8CE}">
      <dgm:prSet/>
      <dgm:spPr/>
      <dgm:t>
        <a:bodyPr/>
        <a:lstStyle/>
        <a:p>
          <a:r>
            <a:rPr lang="en-US" dirty="0">
              <a:solidFill>
                <a:schemeClr val="tx1"/>
              </a:solidFill>
            </a:rPr>
            <a:t>Reduction in non-essential employee hours</a:t>
          </a:r>
        </a:p>
      </dgm:t>
    </dgm:pt>
    <dgm:pt modelId="{48EA8854-D520-46A5-9CEA-663DE400131E}" type="parTrans" cxnId="{CBD42A75-3DA0-4978-9BBE-45E9621635A1}">
      <dgm:prSet/>
      <dgm:spPr/>
      <dgm:t>
        <a:bodyPr/>
        <a:lstStyle/>
        <a:p>
          <a:endParaRPr lang="en-US"/>
        </a:p>
      </dgm:t>
    </dgm:pt>
    <dgm:pt modelId="{CAA3404D-1B49-4A87-B86C-EE2E6D3C9799}" type="sibTrans" cxnId="{CBD42A75-3DA0-4978-9BBE-45E9621635A1}">
      <dgm:prSet/>
      <dgm:spPr/>
      <dgm:t>
        <a:bodyPr/>
        <a:lstStyle/>
        <a:p>
          <a:endParaRPr lang="en-US"/>
        </a:p>
      </dgm:t>
    </dgm:pt>
    <dgm:pt modelId="{7AEF54A5-F145-4AA7-8503-F26DD65AE505}">
      <dgm:prSet/>
      <dgm:spPr/>
      <dgm:t>
        <a:bodyPr/>
        <a:lstStyle/>
        <a:p>
          <a:r>
            <a:rPr lang="en-US" dirty="0" err="1"/>
            <a:t>LifeCare</a:t>
          </a:r>
          <a:r>
            <a:rPr lang="en-US" dirty="0"/>
            <a:t> Disaster Recovery Fund</a:t>
          </a:r>
        </a:p>
      </dgm:t>
    </dgm:pt>
    <dgm:pt modelId="{6E83BB5C-73C2-4815-8193-80AD1C759C99}" type="parTrans" cxnId="{7B533DAE-473A-4326-BFB5-AA022FF707FF}">
      <dgm:prSet/>
      <dgm:spPr/>
      <dgm:t>
        <a:bodyPr/>
        <a:lstStyle/>
        <a:p>
          <a:endParaRPr lang="en-US"/>
        </a:p>
      </dgm:t>
    </dgm:pt>
    <dgm:pt modelId="{DC4AE92A-7DFD-44DC-82B4-3E59F6A39CD5}" type="sibTrans" cxnId="{7B533DAE-473A-4326-BFB5-AA022FF707FF}">
      <dgm:prSet/>
      <dgm:spPr/>
      <dgm:t>
        <a:bodyPr/>
        <a:lstStyle/>
        <a:p>
          <a:endParaRPr lang="en-US"/>
        </a:p>
      </dgm:t>
    </dgm:pt>
    <dgm:pt modelId="{9152B73B-ACF0-4F35-BF8B-E3608F241400}">
      <dgm:prSet/>
      <dgm:spPr/>
      <dgm:t>
        <a:bodyPr/>
        <a:lstStyle/>
        <a:p>
          <a:r>
            <a:rPr lang="en-US" dirty="0"/>
            <a:t>COVID-19 Sick Pay</a:t>
          </a:r>
        </a:p>
      </dgm:t>
    </dgm:pt>
    <dgm:pt modelId="{89B85685-EACB-4A45-BA18-1F12A283677B}" type="parTrans" cxnId="{15F3EE8D-340E-4D43-8110-507360CA2C49}">
      <dgm:prSet/>
      <dgm:spPr/>
      <dgm:t>
        <a:bodyPr/>
        <a:lstStyle/>
        <a:p>
          <a:endParaRPr lang="en-US"/>
        </a:p>
      </dgm:t>
    </dgm:pt>
    <dgm:pt modelId="{D22EA59C-5FE0-4306-AEDF-99AB458FE1E8}" type="sibTrans" cxnId="{15F3EE8D-340E-4D43-8110-507360CA2C49}">
      <dgm:prSet/>
      <dgm:spPr/>
      <dgm:t>
        <a:bodyPr/>
        <a:lstStyle/>
        <a:p>
          <a:endParaRPr lang="en-US"/>
        </a:p>
      </dgm:t>
    </dgm:pt>
    <dgm:pt modelId="{1013EB0A-CB90-44AF-93C4-0E47320D3871}">
      <dgm:prSet/>
      <dgm:spPr/>
      <dgm:t>
        <a:bodyPr/>
        <a:lstStyle/>
        <a:p>
          <a:r>
            <a:rPr lang="en-US" dirty="0"/>
            <a:t>Child/Elder care stipends</a:t>
          </a:r>
        </a:p>
      </dgm:t>
    </dgm:pt>
    <dgm:pt modelId="{50760123-F122-4504-9849-53A6C9633EAA}" type="parTrans" cxnId="{CDD7F0F4-3784-4542-A1D6-ED15250CED8A}">
      <dgm:prSet/>
      <dgm:spPr/>
      <dgm:t>
        <a:bodyPr/>
        <a:lstStyle/>
        <a:p>
          <a:endParaRPr lang="en-US"/>
        </a:p>
      </dgm:t>
    </dgm:pt>
    <dgm:pt modelId="{1A13712F-0684-4207-84DC-84DB55AF507F}" type="sibTrans" cxnId="{CDD7F0F4-3784-4542-A1D6-ED15250CED8A}">
      <dgm:prSet/>
      <dgm:spPr/>
      <dgm:t>
        <a:bodyPr/>
        <a:lstStyle/>
        <a:p>
          <a:endParaRPr lang="en-US"/>
        </a:p>
      </dgm:t>
    </dgm:pt>
    <dgm:pt modelId="{CB3962B2-390E-47A7-9EB8-9CB62095348E}">
      <dgm:prSet/>
      <dgm:spPr/>
      <dgm:t>
        <a:bodyPr/>
        <a:lstStyle/>
        <a:p>
          <a:r>
            <a:rPr lang="en-US" dirty="0"/>
            <a:t>Mandatory masking of all employees in patient care areas</a:t>
          </a:r>
        </a:p>
      </dgm:t>
    </dgm:pt>
    <dgm:pt modelId="{90979A26-9248-4951-BFCA-69DCEF3EEC7B}" type="sibTrans" cxnId="{9A030C93-50A2-4A6C-A554-F4BFFF4C09F8}">
      <dgm:prSet/>
      <dgm:spPr/>
      <dgm:t>
        <a:bodyPr/>
        <a:lstStyle/>
        <a:p>
          <a:endParaRPr lang="en-US"/>
        </a:p>
      </dgm:t>
    </dgm:pt>
    <dgm:pt modelId="{B02481BE-9040-4A47-9534-1BCDD65BD01C}" type="parTrans" cxnId="{9A030C93-50A2-4A6C-A554-F4BFFF4C09F8}">
      <dgm:prSet/>
      <dgm:spPr/>
      <dgm:t>
        <a:bodyPr/>
        <a:lstStyle/>
        <a:p>
          <a:endParaRPr lang="en-US"/>
        </a:p>
      </dgm:t>
    </dgm:pt>
    <dgm:pt modelId="{055647C4-2C86-4B7C-BF47-139AA1E77587}">
      <dgm:prSet/>
      <dgm:spPr/>
      <dgm:t>
        <a:bodyPr/>
        <a:lstStyle/>
        <a:p>
          <a:r>
            <a:rPr lang="en-US" dirty="0"/>
            <a:t>Zero visitor protocols </a:t>
          </a:r>
        </a:p>
      </dgm:t>
    </dgm:pt>
    <dgm:pt modelId="{E4718980-C2C2-454B-A46F-7E0F9D95C5C2}" type="sibTrans" cxnId="{8D6A3DA1-2711-4867-8B06-5AFBA15E9C33}">
      <dgm:prSet/>
      <dgm:spPr/>
      <dgm:t>
        <a:bodyPr/>
        <a:lstStyle/>
        <a:p>
          <a:endParaRPr lang="en-US"/>
        </a:p>
      </dgm:t>
    </dgm:pt>
    <dgm:pt modelId="{523F660D-166E-427D-BD2C-189C94B6C1C6}" type="parTrans" cxnId="{8D6A3DA1-2711-4867-8B06-5AFBA15E9C33}">
      <dgm:prSet/>
      <dgm:spPr/>
      <dgm:t>
        <a:bodyPr/>
        <a:lstStyle/>
        <a:p>
          <a:endParaRPr lang="en-US"/>
        </a:p>
      </dgm:t>
    </dgm:pt>
    <dgm:pt modelId="{3D9315E0-5D08-4278-BB67-81B638F04B58}">
      <dgm:prSet/>
      <dgm:spPr/>
      <dgm:t>
        <a:bodyPr/>
        <a:lstStyle/>
        <a:p>
          <a:r>
            <a:rPr lang="en-US" dirty="0"/>
            <a:t>Limited entry points (no more than two), common areas closed</a:t>
          </a:r>
        </a:p>
      </dgm:t>
    </dgm:pt>
    <dgm:pt modelId="{0D1B41A1-67CF-4A7B-A874-367BB8B8BABE}" type="sibTrans" cxnId="{641944AF-C44D-49FE-8694-FFF7AE00189F}">
      <dgm:prSet/>
      <dgm:spPr/>
      <dgm:t>
        <a:bodyPr/>
        <a:lstStyle/>
        <a:p>
          <a:endParaRPr lang="en-US"/>
        </a:p>
      </dgm:t>
    </dgm:pt>
    <dgm:pt modelId="{104026B2-9F3D-489D-A828-069BBDF7E2EE}" type="parTrans" cxnId="{641944AF-C44D-49FE-8694-FFF7AE00189F}">
      <dgm:prSet/>
      <dgm:spPr/>
      <dgm:t>
        <a:bodyPr/>
        <a:lstStyle/>
        <a:p>
          <a:endParaRPr lang="en-US"/>
        </a:p>
      </dgm:t>
    </dgm:pt>
    <dgm:pt modelId="{00836359-7D32-4159-866F-168059A86515}">
      <dgm:prSet/>
      <dgm:spPr/>
      <dgm:t>
        <a:bodyPr/>
        <a:lstStyle/>
        <a:p>
          <a:r>
            <a:rPr lang="en-US" dirty="0"/>
            <a:t>100% screening of all entering</a:t>
          </a:r>
        </a:p>
      </dgm:t>
    </dgm:pt>
    <dgm:pt modelId="{791D30C2-85EA-4508-B1E9-3545AF45E27D}" type="sibTrans" cxnId="{683AEE4B-5AAB-45F2-86D0-EDC8BB593821}">
      <dgm:prSet/>
      <dgm:spPr/>
      <dgm:t>
        <a:bodyPr/>
        <a:lstStyle/>
        <a:p>
          <a:endParaRPr lang="en-US"/>
        </a:p>
      </dgm:t>
    </dgm:pt>
    <dgm:pt modelId="{2FBFFE08-69D9-4983-8727-67C0C92A4B55}" type="parTrans" cxnId="{683AEE4B-5AAB-45F2-86D0-EDC8BB593821}">
      <dgm:prSet/>
      <dgm:spPr/>
      <dgm:t>
        <a:bodyPr/>
        <a:lstStyle/>
        <a:p>
          <a:endParaRPr lang="en-US"/>
        </a:p>
      </dgm:t>
    </dgm:pt>
    <dgm:pt modelId="{676CA16F-D538-4ECC-A135-FADB5DF4344F}">
      <dgm:prSet/>
      <dgm:spPr/>
      <dgm:t>
        <a:bodyPr/>
        <a:lstStyle/>
        <a:p>
          <a:r>
            <a:rPr lang="en-US" dirty="0"/>
            <a:t>Cancellation of non-urgent elective procedures and testing</a:t>
          </a:r>
        </a:p>
      </dgm:t>
    </dgm:pt>
    <dgm:pt modelId="{8FCF3488-34E5-439D-A712-5DF8FFCB172C}" type="sibTrans" cxnId="{A51BAB1E-B40E-4AEE-ACD6-09FFE5D7A231}">
      <dgm:prSet/>
      <dgm:spPr/>
      <dgm:t>
        <a:bodyPr/>
        <a:lstStyle/>
        <a:p>
          <a:endParaRPr lang="en-US"/>
        </a:p>
      </dgm:t>
    </dgm:pt>
    <dgm:pt modelId="{345596C6-9F56-4556-8B49-6C9B681A87BC}" type="parTrans" cxnId="{A51BAB1E-B40E-4AEE-ACD6-09FFE5D7A231}">
      <dgm:prSet/>
      <dgm:spPr/>
      <dgm:t>
        <a:bodyPr/>
        <a:lstStyle/>
        <a:p>
          <a:endParaRPr lang="en-US"/>
        </a:p>
      </dgm:t>
    </dgm:pt>
    <dgm:pt modelId="{125592D3-542C-4C72-A860-491EDEA18FE9}">
      <dgm:prSet/>
      <dgm:spPr/>
      <dgm:t>
        <a:bodyPr/>
        <a:lstStyle/>
        <a:p>
          <a:r>
            <a:rPr lang="en-US" dirty="0"/>
            <a:t>Telehealth options when appropriate</a:t>
          </a:r>
        </a:p>
      </dgm:t>
    </dgm:pt>
    <dgm:pt modelId="{0CF03080-5B6F-4913-8262-961261496EFC}" type="sibTrans" cxnId="{C28DAF0C-1132-4B95-A2E7-FFD082FD35FF}">
      <dgm:prSet/>
      <dgm:spPr/>
      <dgm:t>
        <a:bodyPr/>
        <a:lstStyle/>
        <a:p>
          <a:endParaRPr lang="en-US"/>
        </a:p>
      </dgm:t>
    </dgm:pt>
    <dgm:pt modelId="{BDD2BD07-836D-48B3-B15F-2DBB6F63FCEC}" type="parTrans" cxnId="{C28DAF0C-1132-4B95-A2E7-FFD082FD35FF}">
      <dgm:prSet/>
      <dgm:spPr/>
      <dgm:t>
        <a:bodyPr/>
        <a:lstStyle/>
        <a:p>
          <a:endParaRPr lang="en-US"/>
        </a:p>
      </dgm:t>
    </dgm:pt>
    <dgm:pt modelId="{FB9ECB9E-861D-4868-BC6A-C4375A2A6251}">
      <dgm:prSet/>
      <dgm:spPr/>
      <dgm:t>
        <a:bodyPr/>
        <a:lstStyle/>
        <a:p>
          <a:r>
            <a:rPr lang="en-US" dirty="0"/>
            <a:t>Volunteer programs suspended</a:t>
          </a:r>
        </a:p>
      </dgm:t>
    </dgm:pt>
    <dgm:pt modelId="{ABFD5EC9-26A0-49A0-A878-215FBD401530}" type="sibTrans" cxnId="{93E31C17-BC63-4CBF-B730-390F7C0BAE4C}">
      <dgm:prSet/>
      <dgm:spPr/>
      <dgm:t>
        <a:bodyPr/>
        <a:lstStyle/>
        <a:p>
          <a:endParaRPr lang="en-US"/>
        </a:p>
      </dgm:t>
    </dgm:pt>
    <dgm:pt modelId="{9195BBF0-000A-49E9-9495-7BF307C67E3C}" type="parTrans" cxnId="{93E31C17-BC63-4CBF-B730-390F7C0BAE4C}">
      <dgm:prSet/>
      <dgm:spPr/>
      <dgm:t>
        <a:bodyPr/>
        <a:lstStyle/>
        <a:p>
          <a:endParaRPr lang="en-US"/>
        </a:p>
      </dgm:t>
    </dgm:pt>
    <dgm:pt modelId="{FA51FB64-3BCE-4CE9-9E01-335508F67466}">
      <dgm:prSet/>
      <dgm:spPr/>
      <dgm:t>
        <a:bodyPr/>
        <a:lstStyle/>
        <a:p>
          <a:r>
            <a:rPr lang="en-US" dirty="0">
              <a:solidFill>
                <a:schemeClr val="tx1"/>
              </a:solidFill>
            </a:rPr>
            <a:t>9000+ patients tested for COVID-19</a:t>
          </a:r>
        </a:p>
      </dgm:t>
    </dgm:pt>
    <dgm:pt modelId="{9AB98955-7239-4AF7-BB58-803275F9F20B}" type="sibTrans" cxnId="{1A7360EF-70BA-4E3B-B9C6-5CCE19E42F41}">
      <dgm:prSet/>
      <dgm:spPr/>
      <dgm:t>
        <a:bodyPr/>
        <a:lstStyle/>
        <a:p>
          <a:endParaRPr lang="en-US"/>
        </a:p>
      </dgm:t>
    </dgm:pt>
    <dgm:pt modelId="{7A6EC58D-4233-4CD2-95C2-9ABC991C7536}" type="parTrans" cxnId="{1A7360EF-70BA-4E3B-B9C6-5CCE19E42F41}">
      <dgm:prSet/>
      <dgm:spPr/>
      <dgm:t>
        <a:bodyPr/>
        <a:lstStyle/>
        <a:p>
          <a:endParaRPr lang="en-US"/>
        </a:p>
      </dgm:t>
    </dgm:pt>
    <dgm:pt modelId="{B099D74F-3BE8-4D4B-A85F-1C532A25EFA0}">
      <dgm:prSet/>
      <dgm:spPr/>
      <dgm:t>
        <a:bodyPr/>
        <a:lstStyle/>
        <a:p>
          <a:r>
            <a:rPr lang="en-US" dirty="0"/>
            <a:t>RN CDIS being used in clinical roles</a:t>
          </a:r>
        </a:p>
      </dgm:t>
    </dgm:pt>
    <dgm:pt modelId="{55BE5B57-6338-45EF-AB1C-3F7119647873}" type="parTrans" cxnId="{29181312-C657-483F-9EFF-1877C977980F}">
      <dgm:prSet/>
      <dgm:spPr/>
      <dgm:t>
        <a:bodyPr/>
        <a:lstStyle/>
        <a:p>
          <a:endParaRPr lang="en-US"/>
        </a:p>
      </dgm:t>
    </dgm:pt>
    <dgm:pt modelId="{EC1A07D6-EDBC-44EF-AB45-60AB4CBFCE0F}" type="sibTrans" cxnId="{29181312-C657-483F-9EFF-1877C977980F}">
      <dgm:prSet/>
      <dgm:spPr/>
      <dgm:t>
        <a:bodyPr/>
        <a:lstStyle/>
        <a:p>
          <a:endParaRPr lang="en-US"/>
        </a:p>
      </dgm:t>
    </dgm:pt>
    <dgm:pt modelId="{E9DC2C20-44D1-42A6-B189-8AC9C0694135}">
      <dgm:prSet/>
      <dgm:spPr/>
      <dgm:t>
        <a:bodyPr/>
        <a:lstStyle/>
        <a:p>
          <a:endParaRPr lang="en-US" dirty="0"/>
        </a:p>
      </dgm:t>
    </dgm:pt>
    <dgm:pt modelId="{AA965CA6-9D77-491A-AFF1-BD667E686610}" type="parTrans" cxnId="{7C9B0C9C-CA3A-450A-BE25-673F99D70B6A}">
      <dgm:prSet/>
      <dgm:spPr/>
      <dgm:t>
        <a:bodyPr/>
        <a:lstStyle/>
        <a:p>
          <a:endParaRPr lang="en-US"/>
        </a:p>
      </dgm:t>
    </dgm:pt>
    <dgm:pt modelId="{D4635EBF-5C30-4CEC-B657-063BBD71B71D}" type="sibTrans" cxnId="{7C9B0C9C-CA3A-450A-BE25-673F99D70B6A}">
      <dgm:prSet/>
      <dgm:spPr/>
      <dgm:t>
        <a:bodyPr/>
        <a:lstStyle/>
        <a:p>
          <a:endParaRPr lang="en-US"/>
        </a:p>
      </dgm:t>
    </dgm:pt>
    <dgm:pt modelId="{8C79555F-966F-4509-8B33-57DC6E17DA2C}">
      <dgm:prSet/>
      <dgm:spPr/>
      <dgm:t>
        <a:bodyPr/>
        <a:lstStyle/>
        <a:p>
          <a:r>
            <a:rPr lang="en-US" dirty="0"/>
            <a:t>CDIS screening at facility entrances</a:t>
          </a:r>
        </a:p>
      </dgm:t>
    </dgm:pt>
    <dgm:pt modelId="{4930060D-7D86-418C-B60F-BD8F5BEE8D32}" type="parTrans" cxnId="{F78A81F7-4694-4CFD-8640-A5F8456BE89B}">
      <dgm:prSet/>
      <dgm:spPr/>
      <dgm:t>
        <a:bodyPr/>
        <a:lstStyle/>
        <a:p>
          <a:endParaRPr lang="en-US"/>
        </a:p>
      </dgm:t>
    </dgm:pt>
    <dgm:pt modelId="{E0B8E20D-CB09-4033-93A5-D710C4E2659D}" type="sibTrans" cxnId="{F78A81F7-4694-4CFD-8640-A5F8456BE89B}">
      <dgm:prSet/>
      <dgm:spPr/>
      <dgm:t>
        <a:bodyPr/>
        <a:lstStyle/>
        <a:p>
          <a:endParaRPr lang="en-US"/>
        </a:p>
      </dgm:t>
    </dgm:pt>
    <dgm:pt modelId="{9BC407EF-F027-48A8-9867-C2A7AA2F1902}">
      <dgm:prSet/>
      <dgm:spPr/>
      <dgm:t>
        <a:bodyPr/>
        <a:lstStyle/>
        <a:p>
          <a:endParaRPr lang="en-US" dirty="0"/>
        </a:p>
      </dgm:t>
    </dgm:pt>
    <dgm:pt modelId="{B4580379-52BA-49E3-98D2-7BD97332F9D9}" type="parTrans" cxnId="{250EF097-594F-4C48-87EB-D3E34B935FF7}">
      <dgm:prSet/>
      <dgm:spPr/>
      <dgm:t>
        <a:bodyPr/>
        <a:lstStyle/>
        <a:p>
          <a:endParaRPr lang="en-US"/>
        </a:p>
      </dgm:t>
    </dgm:pt>
    <dgm:pt modelId="{FAE6C0DB-35D8-408B-8C69-5E78153CEB9F}" type="sibTrans" cxnId="{250EF097-594F-4C48-87EB-D3E34B935FF7}">
      <dgm:prSet/>
      <dgm:spPr/>
      <dgm:t>
        <a:bodyPr/>
        <a:lstStyle/>
        <a:p>
          <a:endParaRPr lang="en-US"/>
        </a:p>
      </dgm:t>
    </dgm:pt>
    <dgm:pt modelId="{85869B86-42FB-444D-9B78-72C69B0E649D}">
      <dgm:prSet/>
      <dgm:spPr/>
      <dgm:t>
        <a:bodyPr/>
        <a:lstStyle/>
        <a:p>
          <a:r>
            <a:rPr lang="en-US" dirty="0"/>
            <a:t>Employee Assistance Program</a:t>
          </a:r>
        </a:p>
      </dgm:t>
    </dgm:pt>
    <dgm:pt modelId="{B7675614-132C-4B8D-914A-ECEF0B15CC2C}" type="parTrans" cxnId="{A86CA27C-0E2F-49C2-87D9-DDA9290E4BB0}">
      <dgm:prSet/>
      <dgm:spPr/>
      <dgm:t>
        <a:bodyPr/>
        <a:lstStyle/>
        <a:p>
          <a:endParaRPr lang="en-US"/>
        </a:p>
      </dgm:t>
    </dgm:pt>
    <dgm:pt modelId="{1B70A450-C769-4138-8B83-7459F068795B}" type="sibTrans" cxnId="{A86CA27C-0E2F-49C2-87D9-DDA9290E4BB0}">
      <dgm:prSet/>
      <dgm:spPr/>
      <dgm:t>
        <a:bodyPr/>
        <a:lstStyle/>
        <a:p>
          <a:endParaRPr lang="en-US"/>
        </a:p>
      </dgm:t>
    </dgm:pt>
    <dgm:pt modelId="{BE8BF835-28C7-4902-BA92-DEE9B594203E}">
      <dgm:prSet/>
      <dgm:spPr/>
      <dgm:t>
        <a:bodyPr/>
        <a:lstStyle/>
        <a:p>
          <a:r>
            <a:rPr lang="en-US" dirty="0"/>
            <a:t>Leadership Coaching</a:t>
          </a:r>
        </a:p>
      </dgm:t>
    </dgm:pt>
    <dgm:pt modelId="{17AF4DD5-A107-499E-9B66-06B7E435F1BF}" type="parTrans" cxnId="{E1E01BA5-8AA4-41C0-ACBD-75207C5ACC3D}">
      <dgm:prSet/>
      <dgm:spPr/>
      <dgm:t>
        <a:bodyPr/>
        <a:lstStyle/>
        <a:p>
          <a:endParaRPr lang="en-US"/>
        </a:p>
      </dgm:t>
    </dgm:pt>
    <dgm:pt modelId="{9A7EA6D5-F0E8-49D8-B21E-5A5FEF12FC91}" type="sibTrans" cxnId="{E1E01BA5-8AA4-41C0-ACBD-75207C5ACC3D}">
      <dgm:prSet/>
      <dgm:spPr/>
      <dgm:t>
        <a:bodyPr/>
        <a:lstStyle/>
        <a:p>
          <a:endParaRPr lang="en-US"/>
        </a:p>
      </dgm:t>
    </dgm:pt>
    <dgm:pt modelId="{A2B469E9-A798-4B81-BC0D-3EE53CBB4E14}">
      <dgm:prSet/>
      <dgm:spPr/>
      <dgm:t>
        <a:bodyPr/>
        <a:lstStyle/>
        <a:p>
          <a:r>
            <a:rPr lang="en-US" dirty="0" err="1"/>
            <a:t>LifeLeader</a:t>
          </a:r>
          <a:r>
            <a:rPr lang="en-US" dirty="0"/>
            <a:t> Development</a:t>
          </a:r>
        </a:p>
      </dgm:t>
    </dgm:pt>
    <dgm:pt modelId="{FAF2C188-BB47-4A05-92AA-EDEE900DBEC3}" type="parTrans" cxnId="{0A9CB750-38B5-4091-8970-31D42332C4CD}">
      <dgm:prSet/>
      <dgm:spPr/>
      <dgm:t>
        <a:bodyPr/>
        <a:lstStyle/>
        <a:p>
          <a:endParaRPr lang="en-US"/>
        </a:p>
      </dgm:t>
    </dgm:pt>
    <dgm:pt modelId="{4CA0F33E-E4BC-499B-A165-37AFBC6E4BEB}" type="sibTrans" cxnId="{0A9CB750-38B5-4091-8970-31D42332C4CD}">
      <dgm:prSet/>
      <dgm:spPr/>
      <dgm:t>
        <a:bodyPr/>
        <a:lstStyle/>
        <a:p>
          <a:endParaRPr lang="en-US"/>
        </a:p>
      </dgm:t>
    </dgm:pt>
    <dgm:pt modelId="{B3C6A47E-DA13-48E3-A65B-8345B487EAED}">
      <dgm:prSet/>
      <dgm:spPr/>
      <dgm:t>
        <a:bodyPr/>
        <a:lstStyle/>
        <a:p>
          <a:endParaRPr lang="en-US" dirty="0"/>
        </a:p>
      </dgm:t>
    </dgm:pt>
    <dgm:pt modelId="{CF122CA0-C5E6-41BF-85D4-479D641F13DC}" type="parTrans" cxnId="{0AD5C175-F740-4762-9B2A-E83C12FAA504}">
      <dgm:prSet/>
      <dgm:spPr/>
      <dgm:t>
        <a:bodyPr/>
        <a:lstStyle/>
        <a:p>
          <a:endParaRPr lang="en-US"/>
        </a:p>
      </dgm:t>
    </dgm:pt>
    <dgm:pt modelId="{34F6A86B-1F49-47BF-84E1-0A406B999551}" type="sibTrans" cxnId="{0AD5C175-F740-4762-9B2A-E83C12FAA504}">
      <dgm:prSet/>
      <dgm:spPr/>
      <dgm:t>
        <a:bodyPr/>
        <a:lstStyle/>
        <a:p>
          <a:endParaRPr lang="en-US"/>
        </a:p>
      </dgm:t>
    </dgm:pt>
    <dgm:pt modelId="{577BDFEB-D872-47B9-98E6-874709B44C84}">
      <dgm:prSet/>
      <dgm:spPr/>
      <dgm:t>
        <a:bodyPr/>
        <a:lstStyle/>
        <a:p>
          <a:r>
            <a:rPr lang="en-US" dirty="0"/>
            <a:t>43% staff hours reduced</a:t>
          </a:r>
        </a:p>
      </dgm:t>
    </dgm:pt>
    <dgm:pt modelId="{97FA78DA-A07D-475B-8429-36B2E3580184}" type="parTrans" cxnId="{7699BAE9-0944-4D4F-8FAB-9915A119C7A3}">
      <dgm:prSet/>
      <dgm:spPr/>
      <dgm:t>
        <a:bodyPr/>
        <a:lstStyle/>
        <a:p>
          <a:endParaRPr lang="en-US"/>
        </a:p>
      </dgm:t>
    </dgm:pt>
    <dgm:pt modelId="{C863CA05-90C0-48AE-BEF7-FB506589F5FB}" type="sibTrans" cxnId="{7699BAE9-0944-4D4F-8FAB-9915A119C7A3}">
      <dgm:prSet/>
      <dgm:spPr/>
      <dgm:t>
        <a:bodyPr/>
        <a:lstStyle/>
        <a:p>
          <a:endParaRPr lang="en-US"/>
        </a:p>
      </dgm:t>
    </dgm:pt>
    <dgm:pt modelId="{E20D3414-0C16-4EA6-886E-B7C563F1C25F}">
      <dgm:prSet/>
      <dgm:spPr/>
      <dgm:t>
        <a:bodyPr/>
        <a:lstStyle/>
        <a:p>
          <a:r>
            <a:rPr lang="en-US" dirty="0"/>
            <a:t>No staff layoffs</a:t>
          </a:r>
        </a:p>
      </dgm:t>
    </dgm:pt>
    <dgm:pt modelId="{3CC13E29-D51C-4F2D-9791-DD992C4FF123}" type="parTrans" cxnId="{AE25A268-D48A-497C-9AD6-916B32456343}">
      <dgm:prSet/>
      <dgm:spPr/>
    </dgm:pt>
    <dgm:pt modelId="{7E20DF5A-F325-4960-8698-08C3ED36D486}" type="sibTrans" cxnId="{AE25A268-D48A-497C-9AD6-916B32456343}">
      <dgm:prSet/>
      <dgm:spPr/>
    </dgm:pt>
    <dgm:pt modelId="{93A2DE12-6E10-4F11-9986-A50B9F02FC7F}" type="pres">
      <dgm:prSet presAssocID="{C887705E-B87E-451B-81B1-1D04362C0C45}" presName="Name0" presStyleCnt="0">
        <dgm:presLayoutVars>
          <dgm:dir/>
          <dgm:animLvl val="lvl"/>
          <dgm:resizeHandles val="exact"/>
        </dgm:presLayoutVars>
      </dgm:prSet>
      <dgm:spPr/>
    </dgm:pt>
    <dgm:pt modelId="{E3CB4B7C-4B25-4737-A3B7-FF6842CC43D1}" type="pres">
      <dgm:prSet presAssocID="{D8C5897A-DDE8-488A-8AA0-4CED3B990F3D}" presName="composite" presStyleCnt="0"/>
      <dgm:spPr/>
    </dgm:pt>
    <dgm:pt modelId="{7A221F1C-294A-44C9-95F6-E368F68FDA0C}" type="pres">
      <dgm:prSet presAssocID="{D8C5897A-DDE8-488A-8AA0-4CED3B990F3D}" presName="parTx" presStyleLbl="alignNode1" presStyleIdx="0" presStyleCnt="3">
        <dgm:presLayoutVars>
          <dgm:chMax val="0"/>
          <dgm:chPref val="0"/>
          <dgm:bulletEnabled val="1"/>
        </dgm:presLayoutVars>
      </dgm:prSet>
      <dgm:spPr/>
    </dgm:pt>
    <dgm:pt modelId="{50F4BF5B-CA3D-492D-AB45-A6B4915B60BC}" type="pres">
      <dgm:prSet presAssocID="{D8C5897A-DDE8-488A-8AA0-4CED3B990F3D}" presName="desTx" presStyleLbl="alignAccFollowNode1" presStyleIdx="0" presStyleCnt="3">
        <dgm:presLayoutVars>
          <dgm:bulletEnabled val="1"/>
        </dgm:presLayoutVars>
      </dgm:prSet>
      <dgm:spPr/>
    </dgm:pt>
    <dgm:pt modelId="{25369B71-300F-4D1F-BEBA-80E3CC630AB0}" type="pres">
      <dgm:prSet presAssocID="{1ACC92D7-A564-410C-85FF-7370E528551C}" presName="space" presStyleCnt="0"/>
      <dgm:spPr/>
    </dgm:pt>
    <dgm:pt modelId="{E2D2D9C8-CED3-495A-814E-D848358D511E}" type="pres">
      <dgm:prSet presAssocID="{FBDF0928-E62E-4272-9C94-C7F35145383C}" presName="composite" presStyleCnt="0"/>
      <dgm:spPr/>
    </dgm:pt>
    <dgm:pt modelId="{9A83AE1D-5A1B-4DE9-BDE6-C53355019740}" type="pres">
      <dgm:prSet presAssocID="{FBDF0928-E62E-4272-9C94-C7F35145383C}" presName="parTx" presStyleLbl="alignNode1" presStyleIdx="1" presStyleCnt="3" custLinFactNeighborX="0" custLinFactNeighborY="-6316">
        <dgm:presLayoutVars>
          <dgm:chMax val="0"/>
          <dgm:chPref val="0"/>
          <dgm:bulletEnabled val="1"/>
        </dgm:presLayoutVars>
      </dgm:prSet>
      <dgm:spPr/>
    </dgm:pt>
    <dgm:pt modelId="{1052A9B0-40F0-42FE-A599-C988E904F8ED}" type="pres">
      <dgm:prSet presAssocID="{FBDF0928-E62E-4272-9C94-C7F35145383C}" presName="desTx" presStyleLbl="alignAccFollowNode1" presStyleIdx="1" presStyleCnt="3">
        <dgm:presLayoutVars>
          <dgm:bulletEnabled val="1"/>
        </dgm:presLayoutVars>
      </dgm:prSet>
      <dgm:spPr/>
    </dgm:pt>
    <dgm:pt modelId="{AE9DE75A-F699-45BA-BA3E-6BF78E1D3FAF}" type="pres">
      <dgm:prSet presAssocID="{23F81991-BEBC-43CD-9E77-1385CF0BA9C6}" presName="space" presStyleCnt="0"/>
      <dgm:spPr/>
    </dgm:pt>
    <dgm:pt modelId="{1EDB279D-2FD9-481D-B86A-83E8A76DE020}" type="pres">
      <dgm:prSet presAssocID="{36831A48-0AA1-443D-B76F-1CF59C5835D7}" presName="composite" presStyleCnt="0"/>
      <dgm:spPr/>
    </dgm:pt>
    <dgm:pt modelId="{95FBA8AC-9267-4011-A202-668D219C4E01}" type="pres">
      <dgm:prSet presAssocID="{36831A48-0AA1-443D-B76F-1CF59C5835D7}" presName="parTx" presStyleLbl="alignNode1" presStyleIdx="2" presStyleCnt="3">
        <dgm:presLayoutVars>
          <dgm:chMax val="0"/>
          <dgm:chPref val="0"/>
          <dgm:bulletEnabled val="1"/>
        </dgm:presLayoutVars>
      </dgm:prSet>
      <dgm:spPr/>
    </dgm:pt>
    <dgm:pt modelId="{E8E8CD15-756F-430F-90B8-9C723A341E49}" type="pres">
      <dgm:prSet presAssocID="{36831A48-0AA1-443D-B76F-1CF59C5835D7}" presName="desTx" presStyleLbl="alignAccFollowNode1" presStyleIdx="2" presStyleCnt="3">
        <dgm:presLayoutVars>
          <dgm:bulletEnabled val="1"/>
        </dgm:presLayoutVars>
      </dgm:prSet>
      <dgm:spPr/>
    </dgm:pt>
  </dgm:ptLst>
  <dgm:cxnLst>
    <dgm:cxn modelId="{8DA0F601-ADEA-43C3-B097-6F942D21A418}" type="presOf" srcId="{3D9315E0-5D08-4278-BB67-81B638F04B58}" destId="{1052A9B0-40F0-42FE-A599-C988E904F8ED}" srcOrd="0" destOrd="2" presId="urn:microsoft.com/office/officeart/2005/8/layout/hList1"/>
    <dgm:cxn modelId="{C28DAF0C-1132-4B95-A2E7-FFD082FD35FF}" srcId="{FBDF0928-E62E-4272-9C94-C7F35145383C}" destId="{125592D3-542C-4C72-A860-491EDEA18FE9}" srcOrd="5" destOrd="0" parTransId="{BDD2BD07-836D-48B3-B15F-2DBB6F63FCEC}" sibTransId="{0CF03080-5B6F-4913-8262-961261496EFC}"/>
    <dgm:cxn modelId="{3795660D-5C69-4ADD-89CD-5D072BE9940A}" type="presOf" srcId="{125592D3-542C-4C72-A860-491EDEA18FE9}" destId="{1052A9B0-40F0-42FE-A599-C988E904F8ED}" srcOrd="0" destOrd="5" presId="urn:microsoft.com/office/officeart/2005/8/layout/hList1"/>
    <dgm:cxn modelId="{29181312-C657-483F-9EFF-1877C977980F}" srcId="{D8C5897A-DDE8-488A-8AA0-4CED3B990F3D}" destId="{B099D74F-3BE8-4D4B-A85F-1C532A25EFA0}" srcOrd="4" destOrd="0" parTransId="{55BE5B57-6338-45EF-AB1C-3F7119647873}" sibTransId="{EC1A07D6-EDBC-44EF-AB45-60AB4CBFCE0F}"/>
    <dgm:cxn modelId="{E5CC1712-BC81-4D1E-851B-E9BD9ADA60E6}" type="presOf" srcId="{C887705E-B87E-451B-81B1-1D04362C0C45}" destId="{93A2DE12-6E10-4F11-9986-A50B9F02FC7F}" srcOrd="0" destOrd="0" presId="urn:microsoft.com/office/officeart/2005/8/layout/hList1"/>
    <dgm:cxn modelId="{93E31C17-BC63-4CBF-B730-390F7C0BAE4C}" srcId="{FBDF0928-E62E-4272-9C94-C7F35145383C}" destId="{FB9ECB9E-861D-4868-BC6A-C4375A2A6251}" srcOrd="6" destOrd="0" parTransId="{9195BBF0-000A-49E9-9495-7BF307C67E3C}" sibTransId="{ABFD5EC9-26A0-49A0-A878-215FBD401530}"/>
    <dgm:cxn modelId="{8EA5EE17-7A72-4EED-A8EC-CA0F5C9AC2C4}" srcId="{D8C5897A-DDE8-488A-8AA0-4CED3B990F3D}" destId="{6D1E597A-7A8A-48D2-AAAD-12605D7364C5}" srcOrd="2" destOrd="0" parTransId="{CE03BD8D-93B1-45A7-972D-7D212B1EA835}" sibTransId="{474330EC-6E80-47F8-AD96-16FD56C3C3D8}"/>
    <dgm:cxn modelId="{53A5D71B-41C2-47D7-AF27-1A3351F57A96}" type="presOf" srcId="{36831A48-0AA1-443D-B76F-1CF59C5835D7}" destId="{95FBA8AC-9267-4011-A202-668D219C4E01}" srcOrd="0" destOrd="0" presId="urn:microsoft.com/office/officeart/2005/8/layout/hList1"/>
    <dgm:cxn modelId="{58FA051D-6E5F-46AC-BC69-437C27C98913}" type="presOf" srcId="{FB9ECB9E-861D-4868-BC6A-C4375A2A6251}" destId="{1052A9B0-40F0-42FE-A599-C988E904F8ED}" srcOrd="0" destOrd="6" presId="urn:microsoft.com/office/officeart/2005/8/layout/hList1"/>
    <dgm:cxn modelId="{A51BAB1E-B40E-4AEE-ACD6-09FFE5D7A231}" srcId="{FBDF0928-E62E-4272-9C94-C7F35145383C}" destId="{676CA16F-D538-4ECC-A135-FADB5DF4344F}" srcOrd="4" destOrd="0" parTransId="{345596C6-9F56-4556-8B49-6C9B681A87BC}" sibTransId="{8FCF3488-34E5-439D-A712-5DF8FFCB172C}"/>
    <dgm:cxn modelId="{B226C427-C2CA-445F-B07A-3450D8FF8FB3}" type="presOf" srcId="{B3C6A47E-DA13-48E3-A65B-8345B487EAED}" destId="{50F4BF5B-CA3D-492D-AB45-A6B4915B60BC}" srcOrd="0" destOrd="6" presId="urn:microsoft.com/office/officeart/2005/8/layout/hList1"/>
    <dgm:cxn modelId="{12C36A30-CC6B-4F22-8C03-1F28E6F1AFF4}" type="presOf" srcId="{8C79555F-966F-4509-8B33-57DC6E17DA2C}" destId="{50F4BF5B-CA3D-492D-AB45-A6B4915B60BC}" srcOrd="0" destOrd="5" presId="urn:microsoft.com/office/officeart/2005/8/layout/hList1"/>
    <dgm:cxn modelId="{4DB03F37-094C-483F-AF1D-5B2078567D8C}" srcId="{D8C5897A-DDE8-488A-8AA0-4CED3B990F3D}" destId="{DBCA419E-A4DA-4D8A-AC95-DA32BAAC50B3}" srcOrd="3" destOrd="0" parTransId="{25056482-E6A4-4086-BAD6-C721781379C5}" sibTransId="{64EA62D4-04A5-449B-8A6F-E8D5D350B424}"/>
    <dgm:cxn modelId="{7AC1C43C-892D-4194-B9E1-8F8F6EC84B74}" type="presOf" srcId="{B099D74F-3BE8-4D4B-A85F-1C532A25EFA0}" destId="{50F4BF5B-CA3D-492D-AB45-A6B4915B60BC}" srcOrd="0" destOrd="4" presId="urn:microsoft.com/office/officeart/2005/8/layout/hList1"/>
    <dgm:cxn modelId="{42407364-9ABF-44B2-8093-F5AB2FA8820D}" srcId="{C887705E-B87E-451B-81B1-1D04362C0C45}" destId="{D8C5897A-DDE8-488A-8AA0-4CED3B990F3D}" srcOrd="0" destOrd="0" parTransId="{98D9BD23-502A-4535-862F-9D16A2BDF582}" sibTransId="{1ACC92D7-A564-410C-85FF-7370E528551C}"/>
    <dgm:cxn modelId="{755E8A65-123E-43BB-9FB4-BB4A98E1D8C7}" type="presOf" srcId="{FA51FB64-3BCE-4CE9-9E01-335508F67466}" destId="{1052A9B0-40F0-42FE-A599-C988E904F8ED}" srcOrd="0" destOrd="7" presId="urn:microsoft.com/office/officeart/2005/8/layout/hList1"/>
    <dgm:cxn modelId="{FC3F1847-7C43-4B79-B39A-80CF74587864}" type="presOf" srcId="{A5A2930A-FB14-4892-9BFF-1A153952019F}" destId="{50F4BF5B-CA3D-492D-AB45-A6B4915B60BC}" srcOrd="0" destOrd="0" presId="urn:microsoft.com/office/officeart/2005/8/layout/hList1"/>
    <dgm:cxn modelId="{AE25A268-D48A-497C-9AD6-916B32456343}" srcId="{36831A48-0AA1-443D-B76F-1CF59C5835D7}" destId="{E20D3414-0C16-4EA6-886E-B7C563F1C25F}" srcOrd="8" destOrd="0" parTransId="{3CC13E29-D51C-4F2D-9791-DD992C4FF123}" sibTransId="{7E20DF5A-F325-4960-8698-08C3ED36D486}"/>
    <dgm:cxn modelId="{2862FE69-E3B9-4EEC-8F84-A15173498798}" srcId="{36831A48-0AA1-443D-B76F-1CF59C5835D7}" destId="{D0B94383-A08B-43D8-B927-1C0A0440892C}" srcOrd="0" destOrd="0" parTransId="{6B1CB20B-8ECC-4565-A4D7-D10D4A67E448}" sibTransId="{CC4B9545-43DB-42B0-8168-0D6639F34C4B}"/>
    <dgm:cxn modelId="{683AEE4B-5AAB-45F2-86D0-EDC8BB593821}" srcId="{FBDF0928-E62E-4272-9C94-C7F35145383C}" destId="{00836359-7D32-4159-866F-168059A86515}" srcOrd="3" destOrd="0" parTransId="{2FBFFE08-69D9-4983-8727-67C0C92A4B55}" sibTransId="{791D30C2-85EA-4508-B1E9-3545AF45E27D}"/>
    <dgm:cxn modelId="{1756604D-D073-4481-9A01-20BD748A2609}" type="presOf" srcId="{D8C5897A-DDE8-488A-8AA0-4CED3B990F3D}" destId="{7A221F1C-294A-44C9-95F6-E368F68FDA0C}" srcOrd="0" destOrd="0" presId="urn:microsoft.com/office/officeart/2005/8/layout/hList1"/>
    <dgm:cxn modelId="{0A9CB750-38B5-4091-8970-31D42332C4CD}" srcId="{36831A48-0AA1-443D-B76F-1CF59C5835D7}" destId="{A2B469E9-A798-4B81-BC0D-3EE53CBB4E14}" srcOrd="7" destOrd="0" parTransId="{FAF2C188-BB47-4A05-92AA-EDEE900DBEC3}" sibTransId="{4CA0F33E-E4BC-499B-A165-37AFBC6E4BEB}"/>
    <dgm:cxn modelId="{74DF1175-E537-4BD0-BB11-FEC1A23FA93E}" srcId="{C887705E-B87E-451B-81B1-1D04362C0C45}" destId="{FBDF0928-E62E-4272-9C94-C7F35145383C}" srcOrd="1" destOrd="0" parTransId="{7E03A7F4-6EDC-4FD2-8E5C-A9F1C54FE2D3}" sibTransId="{23F81991-BEBC-43CD-9E77-1385CF0BA9C6}"/>
    <dgm:cxn modelId="{CBD42A75-3DA0-4978-9BBE-45E9621635A1}" srcId="{36831A48-0AA1-443D-B76F-1CF59C5835D7}" destId="{E90495A0-A7E9-4B18-A5EB-6359A4F0D8CE}" srcOrd="1" destOrd="0" parTransId="{48EA8854-D520-46A5-9CEA-663DE400131E}" sibTransId="{CAA3404D-1B49-4A87-B86C-EE2E6D3C9799}"/>
    <dgm:cxn modelId="{EB165A75-15B5-405D-82C6-FA409625C0DA}" type="presOf" srcId="{FBDF0928-E62E-4272-9C94-C7F35145383C}" destId="{9A83AE1D-5A1B-4DE9-BDE6-C53355019740}" srcOrd="0" destOrd="0" presId="urn:microsoft.com/office/officeart/2005/8/layout/hList1"/>
    <dgm:cxn modelId="{0AD5C175-F740-4762-9B2A-E83C12FAA504}" srcId="{D8C5897A-DDE8-488A-8AA0-4CED3B990F3D}" destId="{B3C6A47E-DA13-48E3-A65B-8345B487EAED}" srcOrd="6" destOrd="0" parTransId="{CF122CA0-C5E6-41BF-85D4-479D641F13DC}" sibTransId="{34F6A86B-1F49-47BF-84E1-0A406B999551}"/>
    <dgm:cxn modelId="{E8AE1C77-0472-4D4E-9AF1-171BBFB06749}" type="presOf" srcId="{9152B73B-ACF0-4F35-BF8B-E3608F241400}" destId="{E8E8CD15-756F-430F-90B8-9C723A341E49}" srcOrd="0" destOrd="3" presId="urn:microsoft.com/office/officeart/2005/8/layout/hList1"/>
    <dgm:cxn modelId="{ADB45078-6132-4184-9EC1-2A5A8CD1910B}" type="presOf" srcId="{BE8BF835-28C7-4902-BA92-DEE9B594203E}" destId="{E8E8CD15-756F-430F-90B8-9C723A341E49}" srcOrd="0" destOrd="6" presId="urn:microsoft.com/office/officeart/2005/8/layout/hList1"/>
    <dgm:cxn modelId="{A86CA27C-0E2F-49C2-87D9-DDA9290E4BB0}" srcId="{36831A48-0AA1-443D-B76F-1CF59C5835D7}" destId="{85869B86-42FB-444D-9B78-72C69B0E649D}" srcOrd="5" destOrd="0" parTransId="{B7675614-132C-4B8D-914A-ECEF0B15CC2C}" sibTransId="{1B70A450-C769-4138-8B83-7459F068795B}"/>
    <dgm:cxn modelId="{F9D5F17E-5E84-4F9F-8785-8B9443D696B4}" type="presOf" srcId="{CB3962B2-390E-47A7-9EB8-9CB62095348E}" destId="{1052A9B0-40F0-42FE-A599-C988E904F8ED}" srcOrd="0" destOrd="0" presId="urn:microsoft.com/office/officeart/2005/8/layout/hList1"/>
    <dgm:cxn modelId="{0772A180-2F18-47F8-A683-0D5E9B9517DF}" type="presOf" srcId="{A2B469E9-A798-4B81-BC0D-3EE53CBB4E14}" destId="{E8E8CD15-756F-430F-90B8-9C723A341E49}" srcOrd="0" destOrd="7" presId="urn:microsoft.com/office/officeart/2005/8/layout/hList1"/>
    <dgm:cxn modelId="{A663A082-FF89-48F8-B9B5-71051083CFDE}" type="presOf" srcId="{E90495A0-A7E9-4B18-A5EB-6359A4F0D8CE}" destId="{E8E8CD15-756F-430F-90B8-9C723A341E49}" srcOrd="0" destOrd="1" presId="urn:microsoft.com/office/officeart/2005/8/layout/hList1"/>
    <dgm:cxn modelId="{7540D884-55AD-4B4F-816C-6FCE12346FAF}" type="presOf" srcId="{E20D3414-0C16-4EA6-886E-B7C563F1C25F}" destId="{E8E8CD15-756F-430F-90B8-9C723A341E49}" srcOrd="0" destOrd="8" presId="urn:microsoft.com/office/officeart/2005/8/layout/hList1"/>
    <dgm:cxn modelId="{15F3EE8D-340E-4D43-8110-507360CA2C49}" srcId="{36831A48-0AA1-443D-B76F-1CF59C5835D7}" destId="{9152B73B-ACF0-4F35-BF8B-E3608F241400}" srcOrd="3" destOrd="0" parTransId="{89B85685-EACB-4A45-BA18-1F12A283677B}" sibTransId="{D22EA59C-5FE0-4306-AEDF-99AB458FE1E8}"/>
    <dgm:cxn modelId="{9A030C93-50A2-4A6C-A554-F4BFFF4C09F8}" srcId="{FBDF0928-E62E-4272-9C94-C7F35145383C}" destId="{CB3962B2-390E-47A7-9EB8-9CB62095348E}" srcOrd="0" destOrd="0" parTransId="{B02481BE-9040-4A47-9534-1BCDD65BD01C}" sibTransId="{90979A26-9248-4951-BFCA-69DCEF3EEC7B}"/>
    <dgm:cxn modelId="{326E0995-C822-46DF-9D86-AD084B0BC101}" type="presOf" srcId="{DBCA419E-A4DA-4D8A-AC95-DA32BAAC50B3}" destId="{50F4BF5B-CA3D-492D-AB45-A6B4915B60BC}" srcOrd="0" destOrd="3" presId="urn:microsoft.com/office/officeart/2005/8/layout/hList1"/>
    <dgm:cxn modelId="{250EF097-594F-4C48-87EB-D3E34B935FF7}" srcId="{D8C5897A-DDE8-488A-8AA0-4CED3B990F3D}" destId="{9BC407EF-F027-48A8-9867-C2A7AA2F1902}" srcOrd="7" destOrd="0" parTransId="{B4580379-52BA-49E3-98D2-7BD97332F9D9}" sibTransId="{FAE6C0DB-35D8-408B-8C69-5E78153CEB9F}"/>
    <dgm:cxn modelId="{7C9B0C9C-CA3A-450A-BE25-673F99D70B6A}" srcId="{D8C5897A-DDE8-488A-8AA0-4CED3B990F3D}" destId="{E9DC2C20-44D1-42A6-B189-8AC9C0694135}" srcOrd="8" destOrd="0" parTransId="{AA965CA6-9D77-491A-AFF1-BD667E686610}" sibTransId="{D4635EBF-5C30-4CEC-B657-063BBD71B71D}"/>
    <dgm:cxn modelId="{0341CB9E-D03E-424B-AC69-CF48F283147D}" type="presOf" srcId="{676CA16F-D538-4ECC-A135-FADB5DF4344F}" destId="{1052A9B0-40F0-42FE-A599-C988E904F8ED}" srcOrd="0" destOrd="4" presId="urn:microsoft.com/office/officeart/2005/8/layout/hList1"/>
    <dgm:cxn modelId="{8D6A3DA1-2711-4867-8B06-5AFBA15E9C33}" srcId="{FBDF0928-E62E-4272-9C94-C7F35145383C}" destId="{055647C4-2C86-4B7C-BF47-139AA1E77587}" srcOrd="1" destOrd="0" parTransId="{523F660D-166E-427D-BD2C-189C94B6C1C6}" sibTransId="{E4718980-C2C2-454B-A46F-7E0F9D95C5C2}"/>
    <dgm:cxn modelId="{E1E01BA5-8AA4-41C0-ACBD-75207C5ACC3D}" srcId="{36831A48-0AA1-443D-B76F-1CF59C5835D7}" destId="{BE8BF835-28C7-4902-BA92-DEE9B594203E}" srcOrd="6" destOrd="0" parTransId="{17AF4DD5-A107-499E-9B66-06B7E435F1BF}" sibTransId="{9A7EA6D5-F0E8-49D8-B21E-5A5FEF12FC91}"/>
    <dgm:cxn modelId="{C1B057AD-EFDC-429C-B8FF-10CF3FCBE64A}" type="presOf" srcId="{E9DC2C20-44D1-42A6-B189-8AC9C0694135}" destId="{50F4BF5B-CA3D-492D-AB45-A6B4915B60BC}" srcOrd="0" destOrd="8" presId="urn:microsoft.com/office/officeart/2005/8/layout/hList1"/>
    <dgm:cxn modelId="{7B533DAE-473A-4326-BFB5-AA022FF707FF}" srcId="{36831A48-0AA1-443D-B76F-1CF59C5835D7}" destId="{7AEF54A5-F145-4AA7-8503-F26DD65AE505}" srcOrd="2" destOrd="0" parTransId="{6E83BB5C-73C2-4815-8193-80AD1C759C99}" sibTransId="{DC4AE92A-7DFD-44DC-82B4-3E59F6A39CD5}"/>
    <dgm:cxn modelId="{641944AF-C44D-49FE-8694-FFF7AE00189F}" srcId="{FBDF0928-E62E-4272-9C94-C7F35145383C}" destId="{3D9315E0-5D08-4278-BB67-81B638F04B58}" srcOrd="2" destOrd="0" parTransId="{104026B2-9F3D-489D-A828-069BBDF7E2EE}" sibTransId="{0D1B41A1-67CF-4A7B-A874-367BB8B8BABE}"/>
    <dgm:cxn modelId="{491E00B9-228E-4667-BA09-6A1BF9CBB95F}" type="presOf" srcId="{055647C4-2C86-4B7C-BF47-139AA1E77587}" destId="{1052A9B0-40F0-42FE-A599-C988E904F8ED}" srcOrd="0" destOrd="1" presId="urn:microsoft.com/office/officeart/2005/8/layout/hList1"/>
    <dgm:cxn modelId="{4E3E56C2-F297-4EAD-8AF3-B2331C6C039F}" type="presOf" srcId="{577BDFEB-D872-47B9-98E6-874709B44C84}" destId="{50F4BF5B-CA3D-492D-AB45-A6B4915B60BC}" srcOrd="0" destOrd="1" presId="urn:microsoft.com/office/officeart/2005/8/layout/hList1"/>
    <dgm:cxn modelId="{BC10F1C9-7BDA-4C2D-8C09-92E26380E310}" type="presOf" srcId="{85869B86-42FB-444D-9B78-72C69B0E649D}" destId="{E8E8CD15-756F-430F-90B8-9C723A341E49}" srcOrd="0" destOrd="5" presId="urn:microsoft.com/office/officeart/2005/8/layout/hList1"/>
    <dgm:cxn modelId="{F626D6D1-197C-4B52-B43D-E245D7DC762F}" type="presOf" srcId="{00836359-7D32-4159-866F-168059A86515}" destId="{1052A9B0-40F0-42FE-A599-C988E904F8ED}" srcOrd="0" destOrd="3" presId="urn:microsoft.com/office/officeart/2005/8/layout/hList1"/>
    <dgm:cxn modelId="{350668DA-B4DB-4860-B3E9-F9CCE751B35E}" type="presOf" srcId="{1013EB0A-CB90-44AF-93C4-0E47320D3871}" destId="{E8E8CD15-756F-430F-90B8-9C723A341E49}" srcOrd="0" destOrd="4" presId="urn:microsoft.com/office/officeart/2005/8/layout/hList1"/>
    <dgm:cxn modelId="{3F3DB9DE-8AAA-4109-849A-BC90DF648FFF}" type="presOf" srcId="{9BC407EF-F027-48A8-9867-C2A7AA2F1902}" destId="{50F4BF5B-CA3D-492D-AB45-A6B4915B60BC}" srcOrd="0" destOrd="7" presId="urn:microsoft.com/office/officeart/2005/8/layout/hList1"/>
    <dgm:cxn modelId="{977382E6-DE36-41C8-A5B2-A93F5E3D0672}" type="presOf" srcId="{7AEF54A5-F145-4AA7-8503-F26DD65AE505}" destId="{E8E8CD15-756F-430F-90B8-9C723A341E49}" srcOrd="0" destOrd="2" presId="urn:microsoft.com/office/officeart/2005/8/layout/hList1"/>
    <dgm:cxn modelId="{7699BAE9-0944-4D4F-8FAB-9915A119C7A3}" srcId="{D8C5897A-DDE8-488A-8AA0-4CED3B990F3D}" destId="{577BDFEB-D872-47B9-98E6-874709B44C84}" srcOrd="1" destOrd="0" parTransId="{97FA78DA-A07D-475B-8429-36B2E3580184}" sibTransId="{C863CA05-90C0-48AE-BEF7-FB506589F5FB}"/>
    <dgm:cxn modelId="{E1A10BEB-103E-45AE-A789-395DE3710C1C}" srcId="{D8C5897A-DDE8-488A-8AA0-4CED3B990F3D}" destId="{A5A2930A-FB14-4892-9BFF-1A153952019F}" srcOrd="0" destOrd="0" parTransId="{36CF1C75-D3F8-40CD-920C-2458820EDB9D}" sibTransId="{C84756F1-FC10-4FC0-8B69-3876D4B0D1B5}"/>
    <dgm:cxn modelId="{1A7360EF-70BA-4E3B-B9C6-5CCE19E42F41}" srcId="{FBDF0928-E62E-4272-9C94-C7F35145383C}" destId="{FA51FB64-3BCE-4CE9-9E01-335508F67466}" srcOrd="7" destOrd="0" parTransId="{7A6EC58D-4233-4CD2-95C2-9ABC991C7536}" sibTransId="{9AB98955-7239-4AF7-BB58-803275F9F20B}"/>
    <dgm:cxn modelId="{1A6175F2-4ABB-44E5-A8AB-DCA3E9241533}" srcId="{C887705E-B87E-451B-81B1-1D04362C0C45}" destId="{36831A48-0AA1-443D-B76F-1CF59C5835D7}" srcOrd="2" destOrd="0" parTransId="{368566BC-2E68-45D5-9ECC-01B57B69DC56}" sibTransId="{B494EE09-D094-43AB-BD0F-B01285602BEC}"/>
    <dgm:cxn modelId="{CDD7F0F4-3784-4542-A1D6-ED15250CED8A}" srcId="{36831A48-0AA1-443D-B76F-1CF59C5835D7}" destId="{1013EB0A-CB90-44AF-93C4-0E47320D3871}" srcOrd="4" destOrd="0" parTransId="{50760123-F122-4504-9849-53A6C9633EAA}" sibTransId="{1A13712F-0684-4207-84DC-84DB55AF507F}"/>
    <dgm:cxn modelId="{F78A81F7-4694-4CFD-8640-A5F8456BE89B}" srcId="{D8C5897A-DDE8-488A-8AA0-4CED3B990F3D}" destId="{8C79555F-966F-4509-8B33-57DC6E17DA2C}" srcOrd="5" destOrd="0" parTransId="{4930060D-7D86-418C-B60F-BD8F5BEE8D32}" sibTransId="{E0B8E20D-CB09-4033-93A5-D710C4E2659D}"/>
    <dgm:cxn modelId="{1A819CF7-CA2D-42F4-BECE-85A6441C6053}" type="presOf" srcId="{6D1E597A-7A8A-48D2-AAAD-12605D7364C5}" destId="{50F4BF5B-CA3D-492D-AB45-A6B4915B60BC}" srcOrd="0" destOrd="2" presId="urn:microsoft.com/office/officeart/2005/8/layout/hList1"/>
    <dgm:cxn modelId="{3528C5FC-6F1D-4DEC-BE88-042978BBD383}" type="presOf" srcId="{D0B94383-A08B-43D8-B927-1C0A0440892C}" destId="{E8E8CD15-756F-430F-90B8-9C723A341E49}" srcOrd="0" destOrd="0" presId="urn:microsoft.com/office/officeart/2005/8/layout/hList1"/>
    <dgm:cxn modelId="{AF2A9971-F234-4CF7-8CD3-A2CDAC2ECBB2}" type="presParOf" srcId="{93A2DE12-6E10-4F11-9986-A50B9F02FC7F}" destId="{E3CB4B7C-4B25-4737-A3B7-FF6842CC43D1}" srcOrd="0" destOrd="0" presId="urn:microsoft.com/office/officeart/2005/8/layout/hList1"/>
    <dgm:cxn modelId="{6EE51852-3358-495E-9B88-7C3FE9126F0A}" type="presParOf" srcId="{E3CB4B7C-4B25-4737-A3B7-FF6842CC43D1}" destId="{7A221F1C-294A-44C9-95F6-E368F68FDA0C}" srcOrd="0" destOrd="0" presId="urn:microsoft.com/office/officeart/2005/8/layout/hList1"/>
    <dgm:cxn modelId="{D9ED00C2-26DE-49F5-AEA3-0B387716BC7A}" type="presParOf" srcId="{E3CB4B7C-4B25-4737-A3B7-FF6842CC43D1}" destId="{50F4BF5B-CA3D-492D-AB45-A6B4915B60BC}" srcOrd="1" destOrd="0" presId="urn:microsoft.com/office/officeart/2005/8/layout/hList1"/>
    <dgm:cxn modelId="{7CCF2187-CD4D-4232-84E7-BB7EFB862C5B}" type="presParOf" srcId="{93A2DE12-6E10-4F11-9986-A50B9F02FC7F}" destId="{25369B71-300F-4D1F-BEBA-80E3CC630AB0}" srcOrd="1" destOrd="0" presId="urn:microsoft.com/office/officeart/2005/8/layout/hList1"/>
    <dgm:cxn modelId="{D27A9BC3-490B-4A71-B1F7-7419B83171CF}" type="presParOf" srcId="{93A2DE12-6E10-4F11-9986-A50B9F02FC7F}" destId="{E2D2D9C8-CED3-495A-814E-D848358D511E}" srcOrd="2" destOrd="0" presId="urn:microsoft.com/office/officeart/2005/8/layout/hList1"/>
    <dgm:cxn modelId="{8AD4AD29-74B2-48EA-AF81-3B1836811343}" type="presParOf" srcId="{E2D2D9C8-CED3-495A-814E-D848358D511E}" destId="{9A83AE1D-5A1B-4DE9-BDE6-C53355019740}" srcOrd="0" destOrd="0" presId="urn:microsoft.com/office/officeart/2005/8/layout/hList1"/>
    <dgm:cxn modelId="{E17B6D4D-274C-4A0B-BFDD-24923F8E03A2}" type="presParOf" srcId="{E2D2D9C8-CED3-495A-814E-D848358D511E}" destId="{1052A9B0-40F0-42FE-A599-C988E904F8ED}" srcOrd="1" destOrd="0" presId="urn:microsoft.com/office/officeart/2005/8/layout/hList1"/>
    <dgm:cxn modelId="{587CA411-EBC1-4009-8B67-36AEF34FA4B7}" type="presParOf" srcId="{93A2DE12-6E10-4F11-9986-A50B9F02FC7F}" destId="{AE9DE75A-F699-45BA-BA3E-6BF78E1D3FAF}" srcOrd="3" destOrd="0" presId="urn:microsoft.com/office/officeart/2005/8/layout/hList1"/>
    <dgm:cxn modelId="{801D35C0-0651-4687-AFB0-0D2AC4EC9B09}" type="presParOf" srcId="{93A2DE12-6E10-4F11-9986-A50B9F02FC7F}" destId="{1EDB279D-2FD9-481D-B86A-83E8A76DE020}" srcOrd="4" destOrd="0" presId="urn:microsoft.com/office/officeart/2005/8/layout/hList1"/>
    <dgm:cxn modelId="{40EA7371-4132-4FD5-93C3-8A01D1FE228B}" type="presParOf" srcId="{1EDB279D-2FD9-481D-B86A-83E8A76DE020}" destId="{95FBA8AC-9267-4011-A202-668D219C4E01}" srcOrd="0" destOrd="0" presId="urn:microsoft.com/office/officeart/2005/8/layout/hList1"/>
    <dgm:cxn modelId="{9ED02123-1F0E-48F3-9F8E-D4A6CCBC6B69}" type="presParOf" srcId="{1EDB279D-2FD9-481D-B86A-83E8A76DE020}" destId="{E8E8CD15-756F-430F-90B8-9C723A341E4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87705E-B87E-451B-81B1-1D04362C0C4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C5897A-DDE8-488A-8AA0-4CED3B990F3D}">
      <dgm:prSet/>
      <dgm:spPr/>
      <dgm:t>
        <a:bodyPr/>
        <a:lstStyle/>
        <a:p>
          <a:r>
            <a:rPr lang="en-US" dirty="0"/>
            <a:t>Overall LifePoint CDI Impact </a:t>
          </a:r>
        </a:p>
      </dgm:t>
    </dgm:pt>
    <dgm:pt modelId="{98D9BD23-502A-4535-862F-9D16A2BDF582}" type="parTrans" cxnId="{42407364-9ABF-44B2-8093-F5AB2FA8820D}">
      <dgm:prSet/>
      <dgm:spPr/>
      <dgm:t>
        <a:bodyPr/>
        <a:lstStyle/>
        <a:p>
          <a:endParaRPr lang="en-US"/>
        </a:p>
      </dgm:t>
    </dgm:pt>
    <dgm:pt modelId="{1ACC92D7-A564-410C-85FF-7370E528551C}" type="sibTrans" cxnId="{42407364-9ABF-44B2-8093-F5AB2FA8820D}">
      <dgm:prSet/>
      <dgm:spPr/>
      <dgm:t>
        <a:bodyPr/>
        <a:lstStyle/>
        <a:p>
          <a:endParaRPr lang="en-US"/>
        </a:p>
      </dgm:t>
    </dgm:pt>
    <dgm:pt modelId="{A5A2930A-FB14-4892-9BFF-1A153952019F}">
      <dgm:prSet/>
      <dgm:spPr/>
      <dgm:t>
        <a:bodyPr/>
        <a:lstStyle/>
        <a:p>
          <a:r>
            <a:rPr lang="en-US" dirty="0"/>
            <a:t>Continued lower outpatient volumes</a:t>
          </a:r>
        </a:p>
      </dgm:t>
    </dgm:pt>
    <dgm:pt modelId="{36CF1C75-D3F8-40CD-920C-2458820EDB9D}" type="parTrans" cxnId="{E1A10BEB-103E-45AE-A789-395DE3710C1C}">
      <dgm:prSet/>
      <dgm:spPr/>
      <dgm:t>
        <a:bodyPr/>
        <a:lstStyle/>
        <a:p>
          <a:endParaRPr lang="en-US"/>
        </a:p>
      </dgm:t>
    </dgm:pt>
    <dgm:pt modelId="{C84756F1-FC10-4FC0-8B69-3876D4B0D1B5}" type="sibTrans" cxnId="{E1A10BEB-103E-45AE-A789-395DE3710C1C}">
      <dgm:prSet/>
      <dgm:spPr/>
      <dgm:t>
        <a:bodyPr/>
        <a:lstStyle/>
        <a:p>
          <a:endParaRPr lang="en-US"/>
        </a:p>
      </dgm:t>
    </dgm:pt>
    <dgm:pt modelId="{DBCA419E-A4DA-4D8A-AC95-DA32BAAC50B3}">
      <dgm:prSet/>
      <dgm:spPr/>
      <dgm:t>
        <a:bodyPr/>
        <a:lstStyle/>
        <a:p>
          <a:r>
            <a:rPr lang="en-US" dirty="0"/>
            <a:t>Reengage with physicians for ongoing education</a:t>
          </a:r>
        </a:p>
      </dgm:t>
    </dgm:pt>
    <dgm:pt modelId="{25056482-E6A4-4086-BAD6-C721781379C5}" type="parTrans" cxnId="{4DB03F37-094C-483F-AF1D-5B2078567D8C}">
      <dgm:prSet/>
      <dgm:spPr/>
      <dgm:t>
        <a:bodyPr/>
        <a:lstStyle/>
        <a:p>
          <a:endParaRPr lang="en-US"/>
        </a:p>
      </dgm:t>
    </dgm:pt>
    <dgm:pt modelId="{64EA62D4-04A5-449B-8A6F-E8D5D350B424}" type="sibTrans" cxnId="{4DB03F37-094C-483F-AF1D-5B2078567D8C}">
      <dgm:prSet/>
      <dgm:spPr/>
      <dgm:t>
        <a:bodyPr/>
        <a:lstStyle/>
        <a:p>
          <a:endParaRPr lang="en-US"/>
        </a:p>
      </dgm:t>
    </dgm:pt>
    <dgm:pt modelId="{FBDF0928-E62E-4272-9C94-C7F35145383C}">
      <dgm:prSet/>
      <dgm:spPr/>
      <dgm:t>
        <a:bodyPr/>
        <a:lstStyle/>
        <a:p>
          <a:r>
            <a:rPr lang="en-US" dirty="0"/>
            <a:t>Facility Impact</a:t>
          </a:r>
        </a:p>
      </dgm:t>
    </dgm:pt>
    <dgm:pt modelId="{7E03A7F4-6EDC-4FD2-8E5C-A9F1C54FE2D3}" type="parTrans" cxnId="{74DF1175-E537-4BD0-BB11-FEC1A23FA93E}">
      <dgm:prSet/>
      <dgm:spPr/>
      <dgm:t>
        <a:bodyPr/>
        <a:lstStyle/>
        <a:p>
          <a:endParaRPr lang="en-US"/>
        </a:p>
      </dgm:t>
    </dgm:pt>
    <dgm:pt modelId="{23F81991-BEBC-43CD-9E77-1385CF0BA9C6}" type="sibTrans" cxnId="{74DF1175-E537-4BD0-BB11-FEC1A23FA93E}">
      <dgm:prSet/>
      <dgm:spPr/>
      <dgm:t>
        <a:bodyPr/>
        <a:lstStyle/>
        <a:p>
          <a:endParaRPr lang="en-US"/>
        </a:p>
      </dgm:t>
    </dgm:pt>
    <dgm:pt modelId="{36831A48-0AA1-443D-B76F-1CF59C5835D7}">
      <dgm:prSet/>
      <dgm:spPr/>
      <dgm:t>
        <a:bodyPr/>
        <a:lstStyle/>
        <a:p>
          <a:r>
            <a:rPr lang="en-US" dirty="0"/>
            <a:t>LifePoint Employee Impact</a:t>
          </a:r>
        </a:p>
      </dgm:t>
    </dgm:pt>
    <dgm:pt modelId="{368566BC-2E68-45D5-9ECC-01B57B69DC56}" type="parTrans" cxnId="{1A6175F2-4ABB-44E5-A8AB-DCA3E9241533}">
      <dgm:prSet/>
      <dgm:spPr/>
      <dgm:t>
        <a:bodyPr/>
        <a:lstStyle/>
        <a:p>
          <a:endParaRPr lang="en-US"/>
        </a:p>
      </dgm:t>
    </dgm:pt>
    <dgm:pt modelId="{B494EE09-D094-43AB-BD0F-B01285602BEC}" type="sibTrans" cxnId="{1A6175F2-4ABB-44E5-A8AB-DCA3E9241533}">
      <dgm:prSet/>
      <dgm:spPr/>
      <dgm:t>
        <a:bodyPr/>
        <a:lstStyle/>
        <a:p>
          <a:endParaRPr lang="en-US"/>
        </a:p>
      </dgm:t>
    </dgm:pt>
    <dgm:pt modelId="{D0B94383-A08B-43D8-B927-1C0A0440892C}">
      <dgm:prSet/>
      <dgm:spPr/>
      <dgm:t>
        <a:bodyPr/>
        <a:lstStyle/>
        <a:p>
          <a:r>
            <a:rPr lang="en-US" dirty="0" err="1"/>
            <a:t>LifeCare</a:t>
          </a:r>
          <a:r>
            <a:rPr lang="en-US" dirty="0"/>
            <a:t> Disaster Recovery Fund</a:t>
          </a:r>
        </a:p>
      </dgm:t>
    </dgm:pt>
    <dgm:pt modelId="{6B1CB20B-8ECC-4565-A4D7-D10D4A67E448}" type="parTrans" cxnId="{2862FE69-E3B9-4EEC-8F84-A15173498798}">
      <dgm:prSet/>
      <dgm:spPr/>
      <dgm:t>
        <a:bodyPr/>
        <a:lstStyle/>
        <a:p>
          <a:endParaRPr lang="en-US"/>
        </a:p>
      </dgm:t>
    </dgm:pt>
    <dgm:pt modelId="{CC4B9545-43DB-42B0-8168-0D6639F34C4B}" type="sibTrans" cxnId="{2862FE69-E3B9-4EEC-8F84-A15173498798}">
      <dgm:prSet/>
      <dgm:spPr/>
      <dgm:t>
        <a:bodyPr/>
        <a:lstStyle/>
        <a:p>
          <a:endParaRPr lang="en-US"/>
        </a:p>
      </dgm:t>
    </dgm:pt>
    <dgm:pt modelId="{9152B73B-ACF0-4F35-BF8B-E3608F241400}">
      <dgm:prSet/>
      <dgm:spPr/>
      <dgm:t>
        <a:bodyPr/>
        <a:lstStyle/>
        <a:p>
          <a:r>
            <a:rPr lang="en-US" dirty="0"/>
            <a:t>COVID-19 Sick Pay</a:t>
          </a:r>
        </a:p>
      </dgm:t>
    </dgm:pt>
    <dgm:pt modelId="{89B85685-EACB-4A45-BA18-1F12A283677B}" type="parTrans" cxnId="{15F3EE8D-340E-4D43-8110-507360CA2C49}">
      <dgm:prSet/>
      <dgm:spPr/>
      <dgm:t>
        <a:bodyPr/>
        <a:lstStyle/>
        <a:p>
          <a:endParaRPr lang="en-US"/>
        </a:p>
      </dgm:t>
    </dgm:pt>
    <dgm:pt modelId="{D22EA59C-5FE0-4306-AEDF-99AB458FE1E8}" type="sibTrans" cxnId="{15F3EE8D-340E-4D43-8110-507360CA2C49}">
      <dgm:prSet/>
      <dgm:spPr/>
      <dgm:t>
        <a:bodyPr/>
        <a:lstStyle/>
        <a:p>
          <a:endParaRPr lang="en-US"/>
        </a:p>
      </dgm:t>
    </dgm:pt>
    <dgm:pt modelId="{1013EB0A-CB90-44AF-93C4-0E47320D3871}">
      <dgm:prSet/>
      <dgm:spPr/>
      <dgm:t>
        <a:bodyPr/>
        <a:lstStyle/>
        <a:p>
          <a:r>
            <a:rPr lang="en-US" dirty="0"/>
            <a:t>Child/Elder care stipends</a:t>
          </a:r>
        </a:p>
      </dgm:t>
    </dgm:pt>
    <dgm:pt modelId="{50760123-F122-4504-9849-53A6C9633EAA}" type="parTrans" cxnId="{CDD7F0F4-3784-4542-A1D6-ED15250CED8A}">
      <dgm:prSet/>
      <dgm:spPr/>
      <dgm:t>
        <a:bodyPr/>
        <a:lstStyle/>
        <a:p>
          <a:endParaRPr lang="en-US"/>
        </a:p>
      </dgm:t>
    </dgm:pt>
    <dgm:pt modelId="{1A13712F-0684-4207-84DC-84DB55AF507F}" type="sibTrans" cxnId="{CDD7F0F4-3784-4542-A1D6-ED15250CED8A}">
      <dgm:prSet/>
      <dgm:spPr/>
      <dgm:t>
        <a:bodyPr/>
        <a:lstStyle/>
        <a:p>
          <a:endParaRPr lang="en-US"/>
        </a:p>
      </dgm:t>
    </dgm:pt>
    <dgm:pt modelId="{CB3962B2-390E-47A7-9EB8-9CB62095348E}">
      <dgm:prSet/>
      <dgm:spPr/>
      <dgm:t>
        <a:bodyPr/>
        <a:lstStyle/>
        <a:p>
          <a:r>
            <a:rPr lang="en-US" dirty="0"/>
            <a:t>Mandatory masking of all employees</a:t>
          </a:r>
        </a:p>
      </dgm:t>
    </dgm:pt>
    <dgm:pt modelId="{90979A26-9248-4951-BFCA-69DCEF3EEC7B}" type="sibTrans" cxnId="{9A030C93-50A2-4A6C-A554-F4BFFF4C09F8}">
      <dgm:prSet/>
      <dgm:spPr/>
      <dgm:t>
        <a:bodyPr/>
        <a:lstStyle/>
        <a:p>
          <a:endParaRPr lang="en-US"/>
        </a:p>
      </dgm:t>
    </dgm:pt>
    <dgm:pt modelId="{B02481BE-9040-4A47-9534-1BCDD65BD01C}" type="parTrans" cxnId="{9A030C93-50A2-4A6C-A554-F4BFFF4C09F8}">
      <dgm:prSet/>
      <dgm:spPr/>
      <dgm:t>
        <a:bodyPr/>
        <a:lstStyle/>
        <a:p>
          <a:endParaRPr lang="en-US"/>
        </a:p>
      </dgm:t>
    </dgm:pt>
    <dgm:pt modelId="{125592D3-542C-4C72-A860-491EDEA18FE9}">
      <dgm:prSet/>
      <dgm:spPr/>
      <dgm:t>
        <a:bodyPr/>
        <a:lstStyle/>
        <a:p>
          <a:r>
            <a:rPr lang="en-US" dirty="0"/>
            <a:t>Telehealth options when appropriate</a:t>
          </a:r>
        </a:p>
      </dgm:t>
    </dgm:pt>
    <dgm:pt modelId="{0CF03080-5B6F-4913-8262-961261496EFC}" type="sibTrans" cxnId="{C28DAF0C-1132-4B95-A2E7-FFD082FD35FF}">
      <dgm:prSet/>
      <dgm:spPr/>
      <dgm:t>
        <a:bodyPr/>
        <a:lstStyle/>
        <a:p>
          <a:endParaRPr lang="en-US"/>
        </a:p>
      </dgm:t>
    </dgm:pt>
    <dgm:pt modelId="{BDD2BD07-836D-48B3-B15F-2DBB6F63FCEC}" type="parTrans" cxnId="{C28DAF0C-1132-4B95-A2E7-FFD082FD35FF}">
      <dgm:prSet/>
      <dgm:spPr/>
      <dgm:t>
        <a:bodyPr/>
        <a:lstStyle/>
        <a:p>
          <a:endParaRPr lang="en-US"/>
        </a:p>
      </dgm:t>
    </dgm:pt>
    <dgm:pt modelId="{E9DC2C20-44D1-42A6-B189-8AC9C0694135}">
      <dgm:prSet/>
      <dgm:spPr/>
      <dgm:t>
        <a:bodyPr/>
        <a:lstStyle/>
        <a:p>
          <a:endParaRPr lang="en-US" dirty="0"/>
        </a:p>
      </dgm:t>
    </dgm:pt>
    <dgm:pt modelId="{AA965CA6-9D77-491A-AFF1-BD667E686610}" type="parTrans" cxnId="{7C9B0C9C-CA3A-450A-BE25-673F99D70B6A}">
      <dgm:prSet/>
      <dgm:spPr/>
      <dgm:t>
        <a:bodyPr/>
        <a:lstStyle/>
        <a:p>
          <a:endParaRPr lang="en-US"/>
        </a:p>
      </dgm:t>
    </dgm:pt>
    <dgm:pt modelId="{D4635EBF-5C30-4CEC-B657-063BBD71B71D}" type="sibTrans" cxnId="{7C9B0C9C-CA3A-450A-BE25-673F99D70B6A}">
      <dgm:prSet/>
      <dgm:spPr/>
      <dgm:t>
        <a:bodyPr/>
        <a:lstStyle/>
        <a:p>
          <a:endParaRPr lang="en-US"/>
        </a:p>
      </dgm:t>
    </dgm:pt>
    <dgm:pt modelId="{8C79555F-966F-4509-8B33-57DC6E17DA2C}">
      <dgm:prSet/>
      <dgm:spPr/>
      <dgm:t>
        <a:bodyPr/>
        <a:lstStyle/>
        <a:p>
          <a:r>
            <a:rPr lang="en-US" dirty="0"/>
            <a:t>CDIS screening at facility entrances</a:t>
          </a:r>
        </a:p>
      </dgm:t>
    </dgm:pt>
    <dgm:pt modelId="{4930060D-7D86-418C-B60F-BD8F5BEE8D32}" type="parTrans" cxnId="{F78A81F7-4694-4CFD-8640-A5F8456BE89B}">
      <dgm:prSet/>
      <dgm:spPr/>
      <dgm:t>
        <a:bodyPr/>
        <a:lstStyle/>
        <a:p>
          <a:endParaRPr lang="en-US"/>
        </a:p>
      </dgm:t>
    </dgm:pt>
    <dgm:pt modelId="{E0B8E20D-CB09-4033-93A5-D710C4E2659D}" type="sibTrans" cxnId="{F78A81F7-4694-4CFD-8640-A5F8456BE89B}">
      <dgm:prSet/>
      <dgm:spPr/>
      <dgm:t>
        <a:bodyPr/>
        <a:lstStyle/>
        <a:p>
          <a:endParaRPr lang="en-US"/>
        </a:p>
      </dgm:t>
    </dgm:pt>
    <dgm:pt modelId="{9BC407EF-F027-48A8-9867-C2A7AA2F1902}">
      <dgm:prSet/>
      <dgm:spPr/>
      <dgm:t>
        <a:bodyPr/>
        <a:lstStyle/>
        <a:p>
          <a:endParaRPr lang="en-US" dirty="0"/>
        </a:p>
      </dgm:t>
    </dgm:pt>
    <dgm:pt modelId="{B4580379-52BA-49E3-98D2-7BD97332F9D9}" type="parTrans" cxnId="{250EF097-594F-4C48-87EB-D3E34B935FF7}">
      <dgm:prSet/>
      <dgm:spPr/>
      <dgm:t>
        <a:bodyPr/>
        <a:lstStyle/>
        <a:p>
          <a:endParaRPr lang="en-US"/>
        </a:p>
      </dgm:t>
    </dgm:pt>
    <dgm:pt modelId="{FAE6C0DB-35D8-408B-8C69-5E78153CEB9F}" type="sibTrans" cxnId="{250EF097-594F-4C48-87EB-D3E34B935FF7}">
      <dgm:prSet/>
      <dgm:spPr/>
      <dgm:t>
        <a:bodyPr/>
        <a:lstStyle/>
        <a:p>
          <a:endParaRPr lang="en-US"/>
        </a:p>
      </dgm:t>
    </dgm:pt>
    <dgm:pt modelId="{85869B86-42FB-444D-9B78-72C69B0E649D}">
      <dgm:prSet/>
      <dgm:spPr/>
      <dgm:t>
        <a:bodyPr/>
        <a:lstStyle/>
        <a:p>
          <a:r>
            <a:rPr lang="en-US" dirty="0"/>
            <a:t>Employee Assistance Program</a:t>
          </a:r>
        </a:p>
      </dgm:t>
    </dgm:pt>
    <dgm:pt modelId="{B7675614-132C-4B8D-914A-ECEF0B15CC2C}" type="parTrans" cxnId="{A86CA27C-0E2F-49C2-87D9-DDA9290E4BB0}">
      <dgm:prSet/>
      <dgm:spPr/>
      <dgm:t>
        <a:bodyPr/>
        <a:lstStyle/>
        <a:p>
          <a:endParaRPr lang="en-US"/>
        </a:p>
      </dgm:t>
    </dgm:pt>
    <dgm:pt modelId="{1B70A450-C769-4138-8B83-7459F068795B}" type="sibTrans" cxnId="{A86CA27C-0E2F-49C2-87D9-DDA9290E4BB0}">
      <dgm:prSet/>
      <dgm:spPr/>
      <dgm:t>
        <a:bodyPr/>
        <a:lstStyle/>
        <a:p>
          <a:endParaRPr lang="en-US"/>
        </a:p>
      </dgm:t>
    </dgm:pt>
    <dgm:pt modelId="{BE8BF835-28C7-4902-BA92-DEE9B594203E}">
      <dgm:prSet/>
      <dgm:spPr/>
      <dgm:t>
        <a:bodyPr/>
        <a:lstStyle/>
        <a:p>
          <a:r>
            <a:rPr lang="en-US" dirty="0"/>
            <a:t>Leadership Coaching</a:t>
          </a:r>
        </a:p>
      </dgm:t>
    </dgm:pt>
    <dgm:pt modelId="{17AF4DD5-A107-499E-9B66-06B7E435F1BF}" type="parTrans" cxnId="{E1E01BA5-8AA4-41C0-ACBD-75207C5ACC3D}">
      <dgm:prSet/>
      <dgm:spPr/>
      <dgm:t>
        <a:bodyPr/>
        <a:lstStyle/>
        <a:p>
          <a:endParaRPr lang="en-US"/>
        </a:p>
      </dgm:t>
    </dgm:pt>
    <dgm:pt modelId="{9A7EA6D5-F0E8-49D8-B21E-5A5FEF12FC91}" type="sibTrans" cxnId="{E1E01BA5-8AA4-41C0-ACBD-75207C5ACC3D}">
      <dgm:prSet/>
      <dgm:spPr/>
      <dgm:t>
        <a:bodyPr/>
        <a:lstStyle/>
        <a:p>
          <a:endParaRPr lang="en-US"/>
        </a:p>
      </dgm:t>
    </dgm:pt>
    <dgm:pt modelId="{A2B469E9-A798-4B81-BC0D-3EE53CBB4E14}">
      <dgm:prSet/>
      <dgm:spPr/>
      <dgm:t>
        <a:bodyPr/>
        <a:lstStyle/>
        <a:p>
          <a:r>
            <a:rPr lang="en-US" dirty="0" err="1"/>
            <a:t>LifeLeader</a:t>
          </a:r>
          <a:r>
            <a:rPr lang="en-US" dirty="0"/>
            <a:t> Development</a:t>
          </a:r>
        </a:p>
      </dgm:t>
    </dgm:pt>
    <dgm:pt modelId="{FAF2C188-BB47-4A05-92AA-EDEE900DBEC3}" type="parTrans" cxnId="{0A9CB750-38B5-4091-8970-31D42332C4CD}">
      <dgm:prSet/>
      <dgm:spPr/>
      <dgm:t>
        <a:bodyPr/>
        <a:lstStyle/>
        <a:p>
          <a:endParaRPr lang="en-US"/>
        </a:p>
      </dgm:t>
    </dgm:pt>
    <dgm:pt modelId="{4CA0F33E-E4BC-499B-A165-37AFBC6E4BEB}" type="sibTrans" cxnId="{0A9CB750-38B5-4091-8970-31D42332C4CD}">
      <dgm:prSet/>
      <dgm:spPr/>
      <dgm:t>
        <a:bodyPr/>
        <a:lstStyle/>
        <a:p>
          <a:endParaRPr lang="en-US"/>
        </a:p>
      </dgm:t>
    </dgm:pt>
    <dgm:pt modelId="{B3C6A47E-DA13-48E3-A65B-8345B487EAED}">
      <dgm:prSet/>
      <dgm:spPr/>
      <dgm:t>
        <a:bodyPr/>
        <a:lstStyle/>
        <a:p>
          <a:endParaRPr lang="en-US" dirty="0"/>
        </a:p>
      </dgm:t>
    </dgm:pt>
    <dgm:pt modelId="{CF122CA0-C5E6-41BF-85D4-479D641F13DC}" type="parTrans" cxnId="{0AD5C175-F740-4762-9B2A-E83C12FAA504}">
      <dgm:prSet/>
      <dgm:spPr/>
      <dgm:t>
        <a:bodyPr/>
        <a:lstStyle/>
        <a:p>
          <a:endParaRPr lang="en-US"/>
        </a:p>
      </dgm:t>
    </dgm:pt>
    <dgm:pt modelId="{34F6A86B-1F49-47BF-84E1-0A406B999551}" type="sibTrans" cxnId="{0AD5C175-F740-4762-9B2A-E83C12FAA504}">
      <dgm:prSet/>
      <dgm:spPr/>
      <dgm:t>
        <a:bodyPr/>
        <a:lstStyle/>
        <a:p>
          <a:endParaRPr lang="en-US"/>
        </a:p>
      </dgm:t>
    </dgm:pt>
    <dgm:pt modelId="{F33D2FC5-B405-4E1F-8149-E5C08D44A8C6}">
      <dgm:prSet/>
      <dgm:spPr/>
      <dgm:t>
        <a:bodyPr/>
        <a:lstStyle/>
        <a:p>
          <a:r>
            <a:rPr lang="en-US" dirty="0"/>
            <a:t>RN CDIS being used in clinical roles</a:t>
          </a:r>
        </a:p>
      </dgm:t>
    </dgm:pt>
    <dgm:pt modelId="{BEC3A1B5-8A9D-471A-BB31-807B327DF4FD}" type="parTrans" cxnId="{79A84E62-47F9-4C96-9D32-CE6DBF33ECEC}">
      <dgm:prSet/>
      <dgm:spPr/>
      <dgm:t>
        <a:bodyPr/>
        <a:lstStyle/>
        <a:p>
          <a:endParaRPr lang="en-US"/>
        </a:p>
      </dgm:t>
    </dgm:pt>
    <dgm:pt modelId="{C8A18023-DC7D-4431-AC2F-AC4CDEFCC28F}" type="sibTrans" cxnId="{79A84E62-47F9-4C96-9D32-CE6DBF33ECEC}">
      <dgm:prSet/>
      <dgm:spPr/>
      <dgm:t>
        <a:bodyPr/>
        <a:lstStyle/>
        <a:p>
          <a:endParaRPr lang="en-US"/>
        </a:p>
      </dgm:t>
    </dgm:pt>
    <dgm:pt modelId="{4124D399-44D2-451B-AE8D-D1C64C039DE1}">
      <dgm:prSet/>
      <dgm:spPr/>
      <dgm:t>
        <a:bodyPr/>
        <a:lstStyle/>
        <a:p>
          <a:r>
            <a:rPr lang="en-US" dirty="0"/>
            <a:t>Roll-out of COVID-19 vaccinations</a:t>
          </a:r>
        </a:p>
      </dgm:t>
    </dgm:pt>
    <dgm:pt modelId="{5137DF20-CAB0-419E-911E-9D13EB88E5DA}" type="parTrans" cxnId="{2005F99A-5E46-48B4-BA9D-73DE8189A094}">
      <dgm:prSet/>
      <dgm:spPr/>
      <dgm:t>
        <a:bodyPr/>
        <a:lstStyle/>
        <a:p>
          <a:endParaRPr lang="en-US"/>
        </a:p>
      </dgm:t>
    </dgm:pt>
    <dgm:pt modelId="{CC3D55F1-6ACA-4541-9F7D-7F67FF1F1301}" type="sibTrans" cxnId="{2005F99A-5E46-48B4-BA9D-73DE8189A094}">
      <dgm:prSet/>
      <dgm:spPr/>
      <dgm:t>
        <a:bodyPr/>
        <a:lstStyle/>
        <a:p>
          <a:endParaRPr lang="en-US"/>
        </a:p>
      </dgm:t>
    </dgm:pt>
    <dgm:pt modelId="{6CB32868-7FEF-4546-8EE9-7DA651567CB7}">
      <dgm:prSet/>
      <dgm:spPr/>
      <dgm:t>
        <a:bodyPr/>
        <a:lstStyle/>
        <a:p>
          <a:endParaRPr lang="en-US" dirty="0"/>
        </a:p>
      </dgm:t>
    </dgm:pt>
    <dgm:pt modelId="{B01885EC-2F67-4653-9D17-EE9AE1674D03}" type="parTrans" cxnId="{BB002A1E-F329-4107-9FEE-A0FE55EF8D20}">
      <dgm:prSet/>
      <dgm:spPr/>
      <dgm:t>
        <a:bodyPr/>
        <a:lstStyle/>
        <a:p>
          <a:endParaRPr lang="en-US"/>
        </a:p>
      </dgm:t>
    </dgm:pt>
    <dgm:pt modelId="{FA2A678A-40C1-44E7-87C1-52258A437660}" type="sibTrans" cxnId="{BB002A1E-F329-4107-9FEE-A0FE55EF8D20}">
      <dgm:prSet/>
      <dgm:spPr/>
      <dgm:t>
        <a:bodyPr/>
        <a:lstStyle/>
        <a:p>
          <a:endParaRPr lang="en-US"/>
        </a:p>
      </dgm:t>
    </dgm:pt>
    <dgm:pt modelId="{BC7AE65C-E20D-43C4-9295-73D3F897B251}">
      <dgm:prSet/>
      <dgm:spPr/>
      <dgm:t>
        <a:bodyPr/>
        <a:lstStyle/>
        <a:p>
          <a:r>
            <a:rPr lang="en-US" dirty="0"/>
            <a:t>RN CDIS loss due to use in clinical roles versus CDI</a:t>
          </a:r>
        </a:p>
      </dgm:t>
    </dgm:pt>
    <dgm:pt modelId="{C53CF830-599B-4E1F-AB98-C58130AE2EF3}" type="parTrans" cxnId="{E188E1A0-E15D-47D9-9D83-91A7656747BD}">
      <dgm:prSet/>
      <dgm:spPr/>
      <dgm:t>
        <a:bodyPr/>
        <a:lstStyle/>
        <a:p>
          <a:endParaRPr lang="en-US"/>
        </a:p>
      </dgm:t>
    </dgm:pt>
    <dgm:pt modelId="{F1A89504-C9E6-4B86-AA67-8652BB6604E8}" type="sibTrans" cxnId="{E188E1A0-E15D-47D9-9D83-91A7656747BD}">
      <dgm:prSet/>
      <dgm:spPr/>
      <dgm:t>
        <a:bodyPr/>
        <a:lstStyle/>
        <a:p>
          <a:endParaRPr lang="en-US"/>
        </a:p>
      </dgm:t>
    </dgm:pt>
    <dgm:pt modelId="{F6224D53-5502-4BFA-A782-4C834F7AF3A7}">
      <dgm:prSet/>
      <dgm:spPr/>
      <dgm:t>
        <a:bodyPr/>
        <a:lstStyle/>
        <a:p>
          <a:r>
            <a:rPr lang="en-US" dirty="0"/>
            <a:t>Continuation of pausing the query escalation policy to allow physicians more time for patient care</a:t>
          </a:r>
        </a:p>
      </dgm:t>
    </dgm:pt>
    <dgm:pt modelId="{53866756-D039-4EDC-B33D-B27A7801599D}" type="parTrans" cxnId="{5E0DA264-B326-4812-8C90-F27DD738AD98}">
      <dgm:prSet/>
      <dgm:spPr/>
      <dgm:t>
        <a:bodyPr/>
        <a:lstStyle/>
        <a:p>
          <a:endParaRPr lang="en-US"/>
        </a:p>
      </dgm:t>
    </dgm:pt>
    <dgm:pt modelId="{1B1D351D-CBA7-48E8-9599-7B049340D045}" type="sibTrans" cxnId="{5E0DA264-B326-4812-8C90-F27DD738AD98}">
      <dgm:prSet/>
      <dgm:spPr/>
      <dgm:t>
        <a:bodyPr/>
        <a:lstStyle/>
        <a:p>
          <a:endParaRPr lang="en-US"/>
        </a:p>
      </dgm:t>
    </dgm:pt>
    <dgm:pt modelId="{F09BAAE1-AC7D-4AD9-AE56-23008E0E8480}">
      <dgm:prSet/>
      <dgm:spPr/>
      <dgm:t>
        <a:bodyPr/>
        <a:lstStyle/>
        <a:p>
          <a:r>
            <a:rPr lang="en-US" dirty="0"/>
            <a:t>LOS issues due to COVID-19</a:t>
          </a:r>
        </a:p>
      </dgm:t>
    </dgm:pt>
    <dgm:pt modelId="{6BD5B8D6-1386-4AFC-A26E-D29A70C1B3EF}" type="parTrans" cxnId="{5C912398-791A-4157-B54A-7DBB86A9DC6D}">
      <dgm:prSet/>
      <dgm:spPr/>
      <dgm:t>
        <a:bodyPr/>
        <a:lstStyle/>
        <a:p>
          <a:endParaRPr lang="en-US"/>
        </a:p>
      </dgm:t>
    </dgm:pt>
    <dgm:pt modelId="{E707B1ED-09AF-47CD-99C4-348E08489417}" type="sibTrans" cxnId="{5C912398-791A-4157-B54A-7DBB86A9DC6D}">
      <dgm:prSet/>
      <dgm:spPr/>
      <dgm:t>
        <a:bodyPr/>
        <a:lstStyle/>
        <a:p>
          <a:endParaRPr lang="en-US"/>
        </a:p>
      </dgm:t>
    </dgm:pt>
    <dgm:pt modelId="{6533B139-B7BA-4DE4-A895-5476D0BCE080}">
      <dgm:prSet/>
      <dgm:spPr/>
      <dgm:t>
        <a:bodyPr/>
        <a:lstStyle/>
        <a:p>
          <a:r>
            <a:rPr lang="en-US" dirty="0"/>
            <a:t>Less inpatients due to bed availability </a:t>
          </a:r>
        </a:p>
      </dgm:t>
    </dgm:pt>
    <dgm:pt modelId="{FF80EC31-60B6-491A-AF7F-E8A74F377CEF}" type="parTrans" cxnId="{D1E307BD-AAE9-475F-BA21-50F6F08C86C6}">
      <dgm:prSet/>
      <dgm:spPr/>
      <dgm:t>
        <a:bodyPr/>
        <a:lstStyle/>
        <a:p>
          <a:endParaRPr lang="en-US"/>
        </a:p>
      </dgm:t>
    </dgm:pt>
    <dgm:pt modelId="{2EA88421-09B2-48CF-A165-3AC83013423E}" type="sibTrans" cxnId="{D1E307BD-AAE9-475F-BA21-50F6F08C86C6}">
      <dgm:prSet/>
      <dgm:spPr/>
      <dgm:t>
        <a:bodyPr/>
        <a:lstStyle/>
        <a:p>
          <a:endParaRPr lang="en-US"/>
        </a:p>
      </dgm:t>
    </dgm:pt>
    <dgm:pt modelId="{F48CC005-B85A-40CE-90A6-A68FA137F488}">
      <dgm:prSet/>
      <dgm:spPr/>
      <dgm:t>
        <a:bodyPr/>
        <a:lstStyle/>
        <a:p>
          <a:r>
            <a:rPr lang="en-US" dirty="0"/>
            <a:t>Cancelled all non-essential business travel</a:t>
          </a:r>
        </a:p>
      </dgm:t>
    </dgm:pt>
    <dgm:pt modelId="{14CAD8D0-281B-41D4-965A-40BCED7BC1E9}" type="parTrans" cxnId="{18E96CE5-5D70-45A8-BF42-91E172E7529A}">
      <dgm:prSet/>
      <dgm:spPr/>
      <dgm:t>
        <a:bodyPr/>
        <a:lstStyle/>
        <a:p>
          <a:endParaRPr lang="en-US"/>
        </a:p>
      </dgm:t>
    </dgm:pt>
    <dgm:pt modelId="{AECB9D93-53BD-4DDD-9705-FA422AC153E2}" type="sibTrans" cxnId="{18E96CE5-5D70-45A8-BF42-91E172E7529A}">
      <dgm:prSet/>
      <dgm:spPr/>
      <dgm:t>
        <a:bodyPr/>
        <a:lstStyle/>
        <a:p>
          <a:endParaRPr lang="en-US"/>
        </a:p>
      </dgm:t>
    </dgm:pt>
    <dgm:pt modelId="{AC4DAC4E-A168-4135-ADEA-F28C2FED1549}">
      <dgm:prSet/>
      <dgm:spPr/>
      <dgm:t>
        <a:bodyPr/>
        <a:lstStyle/>
        <a:p>
          <a:r>
            <a:rPr lang="en-US" dirty="0"/>
            <a:t>Non-clinical positions work remotely</a:t>
          </a:r>
        </a:p>
      </dgm:t>
    </dgm:pt>
    <dgm:pt modelId="{F8BC7886-13DF-4B30-9C54-2EA569AEC358}" type="parTrans" cxnId="{61EF0AB8-9D7D-4FCE-9960-FD06CFC8B193}">
      <dgm:prSet/>
      <dgm:spPr/>
      <dgm:t>
        <a:bodyPr/>
        <a:lstStyle/>
        <a:p>
          <a:endParaRPr lang="en-US"/>
        </a:p>
      </dgm:t>
    </dgm:pt>
    <dgm:pt modelId="{12C619EC-72A0-4C1F-BF02-0CB0CD13A934}" type="sibTrans" cxnId="{61EF0AB8-9D7D-4FCE-9960-FD06CFC8B193}">
      <dgm:prSet/>
      <dgm:spPr/>
      <dgm:t>
        <a:bodyPr/>
        <a:lstStyle/>
        <a:p>
          <a:endParaRPr lang="en-US"/>
        </a:p>
      </dgm:t>
    </dgm:pt>
    <dgm:pt modelId="{9F22D517-ACF5-40AA-99DF-AC64FA14EB83}">
      <dgm:prSet/>
      <dgm:spPr/>
      <dgm:t>
        <a:bodyPr/>
        <a:lstStyle/>
        <a:p>
          <a:r>
            <a:rPr lang="en-US" dirty="0"/>
            <a:t>Limited entry points (no more than two), common areas closed</a:t>
          </a:r>
        </a:p>
      </dgm:t>
    </dgm:pt>
    <dgm:pt modelId="{8920EFCA-F21A-49E3-B238-97977F38A396}" type="parTrans" cxnId="{B64767D6-3DA8-4376-BA16-BDFDF116285D}">
      <dgm:prSet/>
      <dgm:spPr/>
      <dgm:t>
        <a:bodyPr/>
        <a:lstStyle/>
        <a:p>
          <a:endParaRPr lang="en-US"/>
        </a:p>
      </dgm:t>
    </dgm:pt>
    <dgm:pt modelId="{45946DC2-6F82-4F64-852E-863F452A2F15}" type="sibTrans" cxnId="{B64767D6-3DA8-4376-BA16-BDFDF116285D}">
      <dgm:prSet/>
      <dgm:spPr/>
      <dgm:t>
        <a:bodyPr/>
        <a:lstStyle/>
        <a:p>
          <a:endParaRPr lang="en-US"/>
        </a:p>
      </dgm:t>
    </dgm:pt>
    <dgm:pt modelId="{2F65F447-388E-4AA3-8073-29010C3DF95D}">
      <dgm:prSet/>
      <dgm:spPr/>
      <dgm:t>
        <a:bodyPr/>
        <a:lstStyle/>
        <a:p>
          <a:r>
            <a:rPr lang="en-US"/>
            <a:t>100% screening of all entering</a:t>
          </a:r>
          <a:endParaRPr lang="en-US" dirty="0"/>
        </a:p>
      </dgm:t>
    </dgm:pt>
    <dgm:pt modelId="{821DC89B-5A0D-4CAE-9282-C10DB63803FD}" type="parTrans" cxnId="{0F7F499E-4E93-4625-AE7E-02230FBC61D3}">
      <dgm:prSet/>
      <dgm:spPr/>
      <dgm:t>
        <a:bodyPr/>
        <a:lstStyle/>
        <a:p>
          <a:endParaRPr lang="en-US"/>
        </a:p>
      </dgm:t>
    </dgm:pt>
    <dgm:pt modelId="{0B46C202-79B3-44FB-B98C-9BFA0E007B4B}" type="sibTrans" cxnId="{0F7F499E-4E93-4625-AE7E-02230FBC61D3}">
      <dgm:prSet/>
      <dgm:spPr/>
      <dgm:t>
        <a:bodyPr/>
        <a:lstStyle/>
        <a:p>
          <a:endParaRPr lang="en-US"/>
        </a:p>
      </dgm:t>
    </dgm:pt>
    <dgm:pt modelId="{C8E93E40-CC1C-4EFE-A752-06453A539093}">
      <dgm:prSet/>
      <dgm:spPr/>
      <dgm:t>
        <a:bodyPr/>
        <a:lstStyle/>
        <a:p>
          <a:r>
            <a:rPr lang="en-US" dirty="0"/>
            <a:t>Telehealth options when appropriate</a:t>
          </a:r>
        </a:p>
      </dgm:t>
    </dgm:pt>
    <dgm:pt modelId="{B7BEDD7E-2600-4283-A810-BEB339EAC2F7}" type="parTrans" cxnId="{D5CA16F2-B5A2-40B4-888D-3EB3B638E351}">
      <dgm:prSet/>
      <dgm:spPr/>
      <dgm:t>
        <a:bodyPr/>
        <a:lstStyle/>
        <a:p>
          <a:endParaRPr lang="en-US"/>
        </a:p>
      </dgm:t>
    </dgm:pt>
    <dgm:pt modelId="{24DCD0F5-1B00-48E5-940E-EB065EA68B28}" type="sibTrans" cxnId="{D5CA16F2-B5A2-40B4-888D-3EB3B638E351}">
      <dgm:prSet/>
      <dgm:spPr/>
      <dgm:t>
        <a:bodyPr/>
        <a:lstStyle/>
        <a:p>
          <a:endParaRPr lang="en-US"/>
        </a:p>
      </dgm:t>
    </dgm:pt>
    <dgm:pt modelId="{BF6D9A0A-2001-40AE-B736-924BC1870E2D}">
      <dgm:prSet/>
      <dgm:spPr/>
      <dgm:t>
        <a:bodyPr/>
        <a:lstStyle/>
        <a:p>
          <a:r>
            <a:rPr lang="en-US" dirty="0"/>
            <a:t>Volunteer programs suspended</a:t>
          </a:r>
        </a:p>
      </dgm:t>
    </dgm:pt>
    <dgm:pt modelId="{82E908EB-5D05-4631-A308-D98D91503DDC}" type="parTrans" cxnId="{1BA90EE7-1A49-460E-9DEF-E2271C22133D}">
      <dgm:prSet/>
      <dgm:spPr/>
      <dgm:t>
        <a:bodyPr/>
        <a:lstStyle/>
        <a:p>
          <a:endParaRPr lang="en-US"/>
        </a:p>
      </dgm:t>
    </dgm:pt>
    <dgm:pt modelId="{3972F1E1-1ADF-4AA1-9A65-F51451509C7F}" type="sibTrans" cxnId="{1BA90EE7-1A49-460E-9DEF-E2271C22133D}">
      <dgm:prSet/>
      <dgm:spPr/>
      <dgm:t>
        <a:bodyPr/>
        <a:lstStyle/>
        <a:p>
          <a:endParaRPr lang="en-US"/>
        </a:p>
      </dgm:t>
    </dgm:pt>
    <dgm:pt modelId="{11A33F75-B702-4D9A-B9F8-3FF09C89FCC3}">
      <dgm:prSet/>
      <dgm:spPr/>
      <dgm:t>
        <a:bodyPr/>
        <a:lstStyle/>
        <a:p>
          <a:r>
            <a:rPr lang="en-US"/>
            <a:t>Resumed </a:t>
          </a:r>
          <a:r>
            <a:rPr lang="en-US" dirty="0"/>
            <a:t>some non-urgent elective procedures and testing with pre-op COVID-19 testing on all</a:t>
          </a:r>
        </a:p>
      </dgm:t>
    </dgm:pt>
    <dgm:pt modelId="{A8AFE7B1-2E7A-48BF-951F-9B03F5BFA85B}" type="parTrans" cxnId="{320077F4-BBA6-4DA3-9CED-DA91F3A0B8C3}">
      <dgm:prSet/>
      <dgm:spPr/>
      <dgm:t>
        <a:bodyPr/>
        <a:lstStyle/>
        <a:p>
          <a:endParaRPr lang="en-US"/>
        </a:p>
      </dgm:t>
    </dgm:pt>
    <dgm:pt modelId="{1F33AE46-5C82-4643-B3F2-BA05462D7A8C}" type="sibTrans" cxnId="{320077F4-BBA6-4DA3-9CED-DA91F3A0B8C3}">
      <dgm:prSet/>
      <dgm:spPr/>
      <dgm:t>
        <a:bodyPr/>
        <a:lstStyle/>
        <a:p>
          <a:endParaRPr lang="en-US"/>
        </a:p>
      </dgm:t>
    </dgm:pt>
    <dgm:pt modelId="{59038C4D-41F8-423B-B9F4-071E349ECFF8}">
      <dgm:prSet/>
      <dgm:spPr/>
      <dgm:t>
        <a:bodyPr/>
        <a:lstStyle/>
        <a:p>
          <a:r>
            <a:rPr lang="en-US" dirty="0"/>
            <a:t>Face shields by employees in patient care areas</a:t>
          </a:r>
        </a:p>
      </dgm:t>
    </dgm:pt>
    <dgm:pt modelId="{D4E9F33D-0946-4E2C-80B5-31354E4634AE}" type="parTrans" cxnId="{99D9D6EF-8408-49C4-A84E-F02B768577B0}">
      <dgm:prSet/>
      <dgm:spPr/>
      <dgm:t>
        <a:bodyPr/>
        <a:lstStyle/>
        <a:p>
          <a:endParaRPr lang="en-US"/>
        </a:p>
      </dgm:t>
    </dgm:pt>
    <dgm:pt modelId="{12B85219-D392-4C13-810B-62A8228D8938}" type="sibTrans" cxnId="{99D9D6EF-8408-49C4-A84E-F02B768577B0}">
      <dgm:prSet/>
      <dgm:spPr/>
      <dgm:t>
        <a:bodyPr/>
        <a:lstStyle/>
        <a:p>
          <a:endParaRPr lang="en-US"/>
        </a:p>
      </dgm:t>
    </dgm:pt>
    <dgm:pt modelId="{4FAFFAB9-51F3-4F97-85B6-0E794E5364AC}">
      <dgm:prSet/>
      <dgm:spPr/>
      <dgm:t>
        <a:bodyPr/>
        <a:lstStyle/>
        <a:p>
          <a:r>
            <a:rPr lang="en-US" dirty="0"/>
            <a:t>CDI vacancies</a:t>
          </a:r>
        </a:p>
      </dgm:t>
    </dgm:pt>
    <dgm:pt modelId="{8AC32EC0-61F6-43A8-9AB0-6CF384FE0BD2}" type="parTrans" cxnId="{41CF840B-01FF-4654-96B1-68AF8FD1DBE7}">
      <dgm:prSet/>
      <dgm:spPr/>
      <dgm:t>
        <a:bodyPr/>
        <a:lstStyle/>
        <a:p>
          <a:endParaRPr lang="en-US"/>
        </a:p>
      </dgm:t>
    </dgm:pt>
    <dgm:pt modelId="{C6B1C6D4-07BC-42F8-BB08-734A24DEAB3B}" type="sibTrans" cxnId="{41CF840B-01FF-4654-96B1-68AF8FD1DBE7}">
      <dgm:prSet/>
      <dgm:spPr/>
      <dgm:t>
        <a:bodyPr/>
        <a:lstStyle/>
        <a:p>
          <a:endParaRPr lang="en-US"/>
        </a:p>
      </dgm:t>
    </dgm:pt>
    <dgm:pt modelId="{93A2DE12-6E10-4F11-9986-A50B9F02FC7F}" type="pres">
      <dgm:prSet presAssocID="{C887705E-B87E-451B-81B1-1D04362C0C45}" presName="Name0" presStyleCnt="0">
        <dgm:presLayoutVars>
          <dgm:dir/>
          <dgm:animLvl val="lvl"/>
          <dgm:resizeHandles val="exact"/>
        </dgm:presLayoutVars>
      </dgm:prSet>
      <dgm:spPr/>
    </dgm:pt>
    <dgm:pt modelId="{E3CB4B7C-4B25-4737-A3B7-FF6842CC43D1}" type="pres">
      <dgm:prSet presAssocID="{D8C5897A-DDE8-488A-8AA0-4CED3B990F3D}" presName="composite" presStyleCnt="0"/>
      <dgm:spPr/>
    </dgm:pt>
    <dgm:pt modelId="{7A221F1C-294A-44C9-95F6-E368F68FDA0C}" type="pres">
      <dgm:prSet presAssocID="{D8C5897A-DDE8-488A-8AA0-4CED3B990F3D}" presName="parTx" presStyleLbl="alignNode1" presStyleIdx="0" presStyleCnt="3">
        <dgm:presLayoutVars>
          <dgm:chMax val="0"/>
          <dgm:chPref val="0"/>
          <dgm:bulletEnabled val="1"/>
        </dgm:presLayoutVars>
      </dgm:prSet>
      <dgm:spPr/>
    </dgm:pt>
    <dgm:pt modelId="{50F4BF5B-CA3D-492D-AB45-A6B4915B60BC}" type="pres">
      <dgm:prSet presAssocID="{D8C5897A-DDE8-488A-8AA0-4CED3B990F3D}" presName="desTx" presStyleLbl="alignAccFollowNode1" presStyleIdx="0" presStyleCnt="3">
        <dgm:presLayoutVars>
          <dgm:bulletEnabled val="1"/>
        </dgm:presLayoutVars>
      </dgm:prSet>
      <dgm:spPr/>
    </dgm:pt>
    <dgm:pt modelId="{25369B71-300F-4D1F-BEBA-80E3CC630AB0}" type="pres">
      <dgm:prSet presAssocID="{1ACC92D7-A564-410C-85FF-7370E528551C}" presName="space" presStyleCnt="0"/>
      <dgm:spPr/>
    </dgm:pt>
    <dgm:pt modelId="{E2D2D9C8-CED3-495A-814E-D848358D511E}" type="pres">
      <dgm:prSet presAssocID="{FBDF0928-E62E-4272-9C94-C7F35145383C}" presName="composite" presStyleCnt="0"/>
      <dgm:spPr/>
    </dgm:pt>
    <dgm:pt modelId="{9A83AE1D-5A1B-4DE9-BDE6-C53355019740}" type="pres">
      <dgm:prSet presAssocID="{FBDF0928-E62E-4272-9C94-C7F35145383C}" presName="parTx" presStyleLbl="alignNode1" presStyleIdx="1" presStyleCnt="3" custLinFactNeighborX="0" custLinFactNeighborY="-6316">
        <dgm:presLayoutVars>
          <dgm:chMax val="0"/>
          <dgm:chPref val="0"/>
          <dgm:bulletEnabled val="1"/>
        </dgm:presLayoutVars>
      </dgm:prSet>
      <dgm:spPr/>
    </dgm:pt>
    <dgm:pt modelId="{1052A9B0-40F0-42FE-A599-C988E904F8ED}" type="pres">
      <dgm:prSet presAssocID="{FBDF0928-E62E-4272-9C94-C7F35145383C}" presName="desTx" presStyleLbl="alignAccFollowNode1" presStyleIdx="1" presStyleCnt="3">
        <dgm:presLayoutVars>
          <dgm:bulletEnabled val="1"/>
        </dgm:presLayoutVars>
      </dgm:prSet>
      <dgm:spPr/>
    </dgm:pt>
    <dgm:pt modelId="{AE9DE75A-F699-45BA-BA3E-6BF78E1D3FAF}" type="pres">
      <dgm:prSet presAssocID="{23F81991-BEBC-43CD-9E77-1385CF0BA9C6}" presName="space" presStyleCnt="0"/>
      <dgm:spPr/>
    </dgm:pt>
    <dgm:pt modelId="{1EDB279D-2FD9-481D-B86A-83E8A76DE020}" type="pres">
      <dgm:prSet presAssocID="{36831A48-0AA1-443D-B76F-1CF59C5835D7}" presName="composite" presStyleCnt="0"/>
      <dgm:spPr/>
    </dgm:pt>
    <dgm:pt modelId="{95FBA8AC-9267-4011-A202-668D219C4E01}" type="pres">
      <dgm:prSet presAssocID="{36831A48-0AA1-443D-B76F-1CF59C5835D7}" presName="parTx" presStyleLbl="alignNode1" presStyleIdx="2" presStyleCnt="3">
        <dgm:presLayoutVars>
          <dgm:chMax val="0"/>
          <dgm:chPref val="0"/>
          <dgm:bulletEnabled val="1"/>
        </dgm:presLayoutVars>
      </dgm:prSet>
      <dgm:spPr/>
    </dgm:pt>
    <dgm:pt modelId="{E8E8CD15-756F-430F-90B8-9C723A341E49}" type="pres">
      <dgm:prSet presAssocID="{36831A48-0AA1-443D-B76F-1CF59C5835D7}" presName="desTx" presStyleLbl="alignAccFollowNode1" presStyleIdx="2" presStyleCnt="3">
        <dgm:presLayoutVars>
          <dgm:bulletEnabled val="1"/>
        </dgm:presLayoutVars>
      </dgm:prSet>
      <dgm:spPr/>
    </dgm:pt>
  </dgm:ptLst>
  <dgm:cxnLst>
    <dgm:cxn modelId="{1A6EC302-3927-4DE3-8FF2-8962F1B2288C}" type="presOf" srcId="{6533B139-B7BA-4DE4-A895-5476D0BCE080}" destId="{50F4BF5B-CA3D-492D-AB45-A6B4915B60BC}" srcOrd="0" destOrd="2" presId="urn:microsoft.com/office/officeart/2005/8/layout/hList1"/>
    <dgm:cxn modelId="{D5523604-DC7F-43A6-A209-728F1ABB7B6B}" type="presOf" srcId="{11A33F75-B702-4D9A-B9F8-3FF09C89FCC3}" destId="{1052A9B0-40F0-42FE-A599-C988E904F8ED}" srcOrd="0" destOrd="6" presId="urn:microsoft.com/office/officeart/2005/8/layout/hList1"/>
    <dgm:cxn modelId="{41CF840B-01FF-4654-96B1-68AF8FD1DBE7}" srcId="{FBDF0928-E62E-4272-9C94-C7F35145383C}" destId="{4FAFFAB9-51F3-4F97-85B6-0E794E5364AC}" srcOrd="9" destOrd="0" parTransId="{8AC32EC0-61F6-43A8-9AB0-6CF384FE0BD2}" sibTransId="{C6B1C6D4-07BC-42F8-BB08-734A24DEAB3B}"/>
    <dgm:cxn modelId="{C28DAF0C-1132-4B95-A2E7-FFD082FD35FF}" srcId="{FBDF0928-E62E-4272-9C94-C7F35145383C}" destId="{125592D3-542C-4C72-A860-491EDEA18FE9}" srcOrd="7" destOrd="0" parTransId="{BDD2BD07-836D-48B3-B15F-2DBB6F63FCEC}" sibTransId="{0CF03080-5B6F-4913-8262-961261496EFC}"/>
    <dgm:cxn modelId="{3795660D-5C69-4ADD-89CD-5D072BE9940A}" type="presOf" srcId="{125592D3-542C-4C72-A860-491EDEA18FE9}" destId="{1052A9B0-40F0-42FE-A599-C988E904F8ED}" srcOrd="0" destOrd="7" presId="urn:microsoft.com/office/officeart/2005/8/layout/hList1"/>
    <dgm:cxn modelId="{E5CC1712-BC81-4D1E-851B-E9BD9ADA60E6}" type="presOf" srcId="{C887705E-B87E-451B-81B1-1D04362C0C45}" destId="{93A2DE12-6E10-4F11-9986-A50B9F02FC7F}" srcOrd="0" destOrd="0" presId="urn:microsoft.com/office/officeart/2005/8/layout/hList1"/>
    <dgm:cxn modelId="{70BC7716-1FD2-4DEF-8357-63808C4B75E8}" type="presOf" srcId="{4124D399-44D2-451B-AE8D-D1C64C039DE1}" destId="{1052A9B0-40F0-42FE-A599-C988E904F8ED}" srcOrd="0" destOrd="8" presId="urn:microsoft.com/office/officeart/2005/8/layout/hList1"/>
    <dgm:cxn modelId="{53A5D71B-41C2-47D7-AF27-1A3351F57A96}" type="presOf" srcId="{36831A48-0AA1-443D-B76F-1CF59C5835D7}" destId="{95FBA8AC-9267-4011-A202-668D219C4E01}" srcOrd="0" destOrd="0" presId="urn:microsoft.com/office/officeart/2005/8/layout/hList1"/>
    <dgm:cxn modelId="{BB002A1E-F329-4107-9FEE-A0FE55EF8D20}" srcId="{FBDF0928-E62E-4272-9C94-C7F35145383C}" destId="{6CB32868-7FEF-4546-8EE9-7DA651567CB7}" srcOrd="10" destOrd="0" parTransId="{B01885EC-2F67-4653-9D17-EE9AE1674D03}" sibTransId="{FA2A678A-40C1-44E7-87C1-52258A437660}"/>
    <dgm:cxn modelId="{333A6B21-3BFB-4617-BB46-1BC6C34C07AC}" type="presOf" srcId="{9F22D517-ACF5-40AA-99DF-AC64FA14EB83}" destId="{1052A9B0-40F0-42FE-A599-C988E904F8ED}" srcOrd="0" destOrd="2" presId="urn:microsoft.com/office/officeart/2005/8/layout/hList1"/>
    <dgm:cxn modelId="{B226C427-C2CA-445F-B07A-3450D8FF8FB3}" type="presOf" srcId="{B3C6A47E-DA13-48E3-A65B-8345B487EAED}" destId="{50F4BF5B-CA3D-492D-AB45-A6B4915B60BC}" srcOrd="0" destOrd="9" presId="urn:microsoft.com/office/officeart/2005/8/layout/hList1"/>
    <dgm:cxn modelId="{18B4832E-DBA2-4C7F-B64A-5390BDD55CC0}" type="presOf" srcId="{F48CC005-B85A-40CE-90A6-A68FA137F488}" destId="{50F4BF5B-CA3D-492D-AB45-A6B4915B60BC}" srcOrd="0" destOrd="7" presId="urn:microsoft.com/office/officeart/2005/8/layout/hList1"/>
    <dgm:cxn modelId="{12C36A30-CC6B-4F22-8C03-1F28E6F1AFF4}" type="presOf" srcId="{8C79555F-966F-4509-8B33-57DC6E17DA2C}" destId="{50F4BF5B-CA3D-492D-AB45-A6B4915B60BC}" srcOrd="0" destOrd="6" presId="urn:microsoft.com/office/officeart/2005/8/layout/hList1"/>
    <dgm:cxn modelId="{4DB03F37-094C-483F-AF1D-5B2078567D8C}" srcId="{D8C5897A-DDE8-488A-8AA0-4CED3B990F3D}" destId="{DBCA419E-A4DA-4D8A-AC95-DA32BAAC50B3}" srcOrd="4" destOrd="0" parTransId="{25056482-E6A4-4086-BAD6-C721781379C5}" sibTransId="{64EA62D4-04A5-449B-8A6F-E8D5D350B424}"/>
    <dgm:cxn modelId="{79A84E62-47F9-4C96-9D32-CE6DBF33ECEC}" srcId="{D8C5897A-DDE8-488A-8AA0-4CED3B990F3D}" destId="{F33D2FC5-B405-4E1F-8149-E5C08D44A8C6}" srcOrd="5" destOrd="0" parTransId="{BEC3A1B5-8A9D-471A-BB31-807B327DF4FD}" sibTransId="{C8A18023-DC7D-4431-AC2F-AC4CDEFCC28F}"/>
    <dgm:cxn modelId="{42407364-9ABF-44B2-8093-F5AB2FA8820D}" srcId="{C887705E-B87E-451B-81B1-1D04362C0C45}" destId="{D8C5897A-DDE8-488A-8AA0-4CED3B990F3D}" srcOrd="0" destOrd="0" parTransId="{98D9BD23-502A-4535-862F-9D16A2BDF582}" sibTransId="{1ACC92D7-A564-410C-85FF-7370E528551C}"/>
    <dgm:cxn modelId="{57727A64-96E2-4EA7-99CD-E833118AB57D}" type="presOf" srcId="{59038C4D-41F8-423B-B9F4-071E349ECFF8}" destId="{1052A9B0-40F0-42FE-A599-C988E904F8ED}" srcOrd="0" destOrd="1" presId="urn:microsoft.com/office/officeart/2005/8/layout/hList1"/>
    <dgm:cxn modelId="{5E0DA264-B326-4812-8C90-F27DD738AD98}" srcId="{D8C5897A-DDE8-488A-8AA0-4CED3B990F3D}" destId="{F6224D53-5502-4BFA-A782-4C834F7AF3A7}" srcOrd="3" destOrd="0" parTransId="{53866756-D039-4EDC-B33D-B27A7801599D}" sibTransId="{1B1D351D-CBA7-48E8-9599-7B049340D045}"/>
    <dgm:cxn modelId="{FC3F1847-7C43-4B79-B39A-80CF74587864}" type="presOf" srcId="{A5A2930A-FB14-4892-9BFF-1A153952019F}" destId="{50F4BF5B-CA3D-492D-AB45-A6B4915B60BC}" srcOrd="0" destOrd="0" presId="urn:microsoft.com/office/officeart/2005/8/layout/hList1"/>
    <dgm:cxn modelId="{93D76C67-9D6C-4B89-B05F-6A3A91AB11B3}" type="presOf" srcId="{BC7AE65C-E20D-43C4-9295-73D3F897B251}" destId="{E8E8CD15-756F-430F-90B8-9C723A341E49}" srcOrd="0" destOrd="6" presId="urn:microsoft.com/office/officeart/2005/8/layout/hList1"/>
    <dgm:cxn modelId="{2862FE69-E3B9-4EEC-8F84-A15173498798}" srcId="{36831A48-0AA1-443D-B76F-1CF59C5835D7}" destId="{D0B94383-A08B-43D8-B927-1C0A0440892C}" srcOrd="0" destOrd="0" parTransId="{6B1CB20B-8ECC-4565-A4D7-D10D4A67E448}" sibTransId="{CC4B9545-43DB-42B0-8168-0D6639F34C4B}"/>
    <dgm:cxn modelId="{E9CE1E6D-6B8A-436D-9212-455ABF31803E}" type="presOf" srcId="{4FAFFAB9-51F3-4F97-85B6-0E794E5364AC}" destId="{1052A9B0-40F0-42FE-A599-C988E904F8ED}" srcOrd="0" destOrd="9" presId="urn:microsoft.com/office/officeart/2005/8/layout/hList1"/>
    <dgm:cxn modelId="{1756604D-D073-4481-9A01-20BD748A2609}" type="presOf" srcId="{D8C5897A-DDE8-488A-8AA0-4CED3B990F3D}" destId="{7A221F1C-294A-44C9-95F6-E368F68FDA0C}" srcOrd="0" destOrd="0" presId="urn:microsoft.com/office/officeart/2005/8/layout/hList1"/>
    <dgm:cxn modelId="{0A9CB750-38B5-4091-8970-31D42332C4CD}" srcId="{36831A48-0AA1-443D-B76F-1CF59C5835D7}" destId="{A2B469E9-A798-4B81-BC0D-3EE53CBB4E14}" srcOrd="5" destOrd="0" parTransId="{FAF2C188-BB47-4A05-92AA-EDEE900DBEC3}" sibTransId="{4CA0F33E-E4BC-499B-A165-37AFBC6E4BEB}"/>
    <dgm:cxn modelId="{74DF1175-E537-4BD0-BB11-FEC1A23FA93E}" srcId="{C887705E-B87E-451B-81B1-1D04362C0C45}" destId="{FBDF0928-E62E-4272-9C94-C7F35145383C}" srcOrd="1" destOrd="0" parTransId="{7E03A7F4-6EDC-4FD2-8E5C-A9F1C54FE2D3}" sibTransId="{23F81991-BEBC-43CD-9E77-1385CF0BA9C6}"/>
    <dgm:cxn modelId="{EB165A75-15B5-405D-82C6-FA409625C0DA}" type="presOf" srcId="{FBDF0928-E62E-4272-9C94-C7F35145383C}" destId="{9A83AE1D-5A1B-4DE9-BDE6-C53355019740}" srcOrd="0" destOrd="0" presId="urn:microsoft.com/office/officeart/2005/8/layout/hList1"/>
    <dgm:cxn modelId="{0AD5C175-F740-4762-9B2A-E83C12FAA504}" srcId="{D8C5897A-DDE8-488A-8AA0-4CED3B990F3D}" destId="{B3C6A47E-DA13-48E3-A65B-8345B487EAED}" srcOrd="9" destOrd="0" parTransId="{CF122CA0-C5E6-41BF-85D4-479D641F13DC}" sibTransId="{34F6A86B-1F49-47BF-84E1-0A406B999551}"/>
    <dgm:cxn modelId="{E8AE1C77-0472-4D4E-9AF1-171BBFB06749}" type="presOf" srcId="{9152B73B-ACF0-4F35-BF8B-E3608F241400}" destId="{E8E8CD15-756F-430F-90B8-9C723A341E49}" srcOrd="0" destOrd="1" presId="urn:microsoft.com/office/officeart/2005/8/layout/hList1"/>
    <dgm:cxn modelId="{ADB45078-6132-4184-9EC1-2A5A8CD1910B}" type="presOf" srcId="{BE8BF835-28C7-4902-BA92-DEE9B594203E}" destId="{E8E8CD15-756F-430F-90B8-9C723A341E49}" srcOrd="0" destOrd="4" presId="urn:microsoft.com/office/officeart/2005/8/layout/hList1"/>
    <dgm:cxn modelId="{D5504859-CAE2-4C54-ACA3-A02EFC652627}" type="presOf" srcId="{F33D2FC5-B405-4E1F-8149-E5C08D44A8C6}" destId="{50F4BF5B-CA3D-492D-AB45-A6B4915B60BC}" srcOrd="0" destOrd="5" presId="urn:microsoft.com/office/officeart/2005/8/layout/hList1"/>
    <dgm:cxn modelId="{A86CA27C-0E2F-49C2-87D9-DDA9290E4BB0}" srcId="{36831A48-0AA1-443D-B76F-1CF59C5835D7}" destId="{85869B86-42FB-444D-9B78-72C69B0E649D}" srcOrd="3" destOrd="0" parTransId="{B7675614-132C-4B8D-914A-ECEF0B15CC2C}" sibTransId="{1B70A450-C769-4138-8B83-7459F068795B}"/>
    <dgm:cxn modelId="{F9D5F17E-5E84-4F9F-8785-8B9443D696B4}" type="presOf" srcId="{CB3962B2-390E-47A7-9EB8-9CB62095348E}" destId="{1052A9B0-40F0-42FE-A599-C988E904F8ED}" srcOrd="0" destOrd="0" presId="urn:microsoft.com/office/officeart/2005/8/layout/hList1"/>
    <dgm:cxn modelId="{0772A180-2F18-47F8-A683-0D5E9B9517DF}" type="presOf" srcId="{A2B469E9-A798-4B81-BC0D-3EE53CBB4E14}" destId="{E8E8CD15-756F-430F-90B8-9C723A341E49}" srcOrd="0" destOrd="5" presId="urn:microsoft.com/office/officeart/2005/8/layout/hList1"/>
    <dgm:cxn modelId="{806CE682-EEC4-41B3-BC10-3F4E792B5476}" type="presOf" srcId="{6CB32868-7FEF-4546-8EE9-7DA651567CB7}" destId="{1052A9B0-40F0-42FE-A599-C988E904F8ED}" srcOrd="0" destOrd="10" presId="urn:microsoft.com/office/officeart/2005/8/layout/hList1"/>
    <dgm:cxn modelId="{C49DEF83-C3B3-4530-AD33-334FDD53B9AD}" type="presOf" srcId="{BF6D9A0A-2001-40AE-B736-924BC1870E2D}" destId="{1052A9B0-40F0-42FE-A599-C988E904F8ED}" srcOrd="0" destOrd="5" presId="urn:microsoft.com/office/officeart/2005/8/layout/hList1"/>
    <dgm:cxn modelId="{15F3EE8D-340E-4D43-8110-507360CA2C49}" srcId="{36831A48-0AA1-443D-B76F-1CF59C5835D7}" destId="{9152B73B-ACF0-4F35-BF8B-E3608F241400}" srcOrd="1" destOrd="0" parTransId="{89B85685-EACB-4A45-BA18-1F12A283677B}" sibTransId="{D22EA59C-5FE0-4306-AEDF-99AB458FE1E8}"/>
    <dgm:cxn modelId="{ABD6F291-43EF-4CBC-AF49-17B2D3078A38}" type="presOf" srcId="{C8E93E40-CC1C-4EFE-A752-06453A539093}" destId="{1052A9B0-40F0-42FE-A599-C988E904F8ED}" srcOrd="0" destOrd="4" presId="urn:microsoft.com/office/officeart/2005/8/layout/hList1"/>
    <dgm:cxn modelId="{9A030C93-50A2-4A6C-A554-F4BFFF4C09F8}" srcId="{FBDF0928-E62E-4272-9C94-C7F35145383C}" destId="{CB3962B2-390E-47A7-9EB8-9CB62095348E}" srcOrd="0" destOrd="0" parTransId="{B02481BE-9040-4A47-9534-1BCDD65BD01C}" sibTransId="{90979A26-9248-4951-BFCA-69DCEF3EEC7B}"/>
    <dgm:cxn modelId="{38B1B594-01AD-4676-90BA-8FA99DDE3DA0}" type="presOf" srcId="{AC4DAC4E-A168-4135-ADEA-F28C2FED1549}" destId="{50F4BF5B-CA3D-492D-AB45-A6B4915B60BC}" srcOrd="0" destOrd="8" presId="urn:microsoft.com/office/officeart/2005/8/layout/hList1"/>
    <dgm:cxn modelId="{326E0995-C822-46DF-9D86-AD084B0BC101}" type="presOf" srcId="{DBCA419E-A4DA-4D8A-AC95-DA32BAAC50B3}" destId="{50F4BF5B-CA3D-492D-AB45-A6B4915B60BC}" srcOrd="0" destOrd="4" presId="urn:microsoft.com/office/officeart/2005/8/layout/hList1"/>
    <dgm:cxn modelId="{250EF097-594F-4C48-87EB-D3E34B935FF7}" srcId="{D8C5897A-DDE8-488A-8AA0-4CED3B990F3D}" destId="{9BC407EF-F027-48A8-9867-C2A7AA2F1902}" srcOrd="10" destOrd="0" parTransId="{B4580379-52BA-49E3-98D2-7BD97332F9D9}" sibTransId="{FAE6C0DB-35D8-408B-8C69-5E78153CEB9F}"/>
    <dgm:cxn modelId="{5C912398-791A-4157-B54A-7DBB86A9DC6D}" srcId="{D8C5897A-DDE8-488A-8AA0-4CED3B990F3D}" destId="{F09BAAE1-AC7D-4AD9-AE56-23008E0E8480}" srcOrd="1" destOrd="0" parTransId="{6BD5B8D6-1386-4AFC-A26E-D29A70C1B3EF}" sibTransId="{E707B1ED-09AF-47CD-99C4-348E08489417}"/>
    <dgm:cxn modelId="{2005F99A-5E46-48B4-BA9D-73DE8189A094}" srcId="{FBDF0928-E62E-4272-9C94-C7F35145383C}" destId="{4124D399-44D2-451B-AE8D-D1C64C039DE1}" srcOrd="8" destOrd="0" parTransId="{5137DF20-CAB0-419E-911E-9D13EB88E5DA}" sibTransId="{CC3D55F1-6ACA-4541-9F7D-7F67FF1F1301}"/>
    <dgm:cxn modelId="{7C9B0C9C-CA3A-450A-BE25-673F99D70B6A}" srcId="{D8C5897A-DDE8-488A-8AA0-4CED3B990F3D}" destId="{E9DC2C20-44D1-42A6-B189-8AC9C0694135}" srcOrd="11" destOrd="0" parTransId="{AA965CA6-9D77-491A-AFF1-BD667E686610}" sibTransId="{D4635EBF-5C30-4CEC-B657-063BBD71B71D}"/>
    <dgm:cxn modelId="{0F7F499E-4E93-4625-AE7E-02230FBC61D3}" srcId="{FBDF0928-E62E-4272-9C94-C7F35145383C}" destId="{2F65F447-388E-4AA3-8073-29010C3DF95D}" srcOrd="3" destOrd="0" parTransId="{821DC89B-5A0D-4CAE-9282-C10DB63803FD}" sibTransId="{0B46C202-79B3-44FB-B98C-9BFA0E007B4B}"/>
    <dgm:cxn modelId="{E188E1A0-E15D-47D9-9D83-91A7656747BD}" srcId="{36831A48-0AA1-443D-B76F-1CF59C5835D7}" destId="{BC7AE65C-E20D-43C4-9295-73D3F897B251}" srcOrd="6" destOrd="0" parTransId="{C53CF830-599B-4E1F-AB98-C58130AE2EF3}" sibTransId="{F1A89504-C9E6-4B86-AA67-8652BB6604E8}"/>
    <dgm:cxn modelId="{E1E01BA5-8AA4-41C0-ACBD-75207C5ACC3D}" srcId="{36831A48-0AA1-443D-B76F-1CF59C5835D7}" destId="{BE8BF835-28C7-4902-BA92-DEE9B594203E}" srcOrd="4" destOrd="0" parTransId="{17AF4DD5-A107-499E-9B66-06B7E435F1BF}" sibTransId="{9A7EA6D5-F0E8-49D8-B21E-5A5FEF12FC91}"/>
    <dgm:cxn modelId="{132B6BAD-7A63-4381-BEE8-93AE5AB3AAA0}" type="presOf" srcId="{2F65F447-388E-4AA3-8073-29010C3DF95D}" destId="{1052A9B0-40F0-42FE-A599-C988E904F8ED}" srcOrd="0" destOrd="3" presId="urn:microsoft.com/office/officeart/2005/8/layout/hList1"/>
    <dgm:cxn modelId="{C1B057AD-EFDC-429C-B8FF-10CF3FCBE64A}" type="presOf" srcId="{E9DC2C20-44D1-42A6-B189-8AC9C0694135}" destId="{50F4BF5B-CA3D-492D-AB45-A6B4915B60BC}" srcOrd="0" destOrd="11" presId="urn:microsoft.com/office/officeart/2005/8/layout/hList1"/>
    <dgm:cxn modelId="{61EF0AB8-9D7D-4FCE-9960-FD06CFC8B193}" srcId="{D8C5897A-DDE8-488A-8AA0-4CED3B990F3D}" destId="{AC4DAC4E-A168-4135-ADEA-F28C2FED1549}" srcOrd="8" destOrd="0" parTransId="{F8BC7886-13DF-4B30-9C54-2EA569AEC358}" sibTransId="{12C619EC-72A0-4C1F-BF02-0CB0CD13A934}"/>
    <dgm:cxn modelId="{D1E307BD-AAE9-475F-BA21-50F6F08C86C6}" srcId="{D8C5897A-DDE8-488A-8AA0-4CED3B990F3D}" destId="{6533B139-B7BA-4DE4-A895-5476D0BCE080}" srcOrd="2" destOrd="0" parTransId="{FF80EC31-60B6-491A-AF7F-E8A74F377CEF}" sibTransId="{2EA88421-09B2-48CF-A165-3AC83013423E}"/>
    <dgm:cxn modelId="{A5E564C0-6A1F-4D74-98C9-4FB118EAE607}" type="presOf" srcId="{F6224D53-5502-4BFA-A782-4C834F7AF3A7}" destId="{50F4BF5B-CA3D-492D-AB45-A6B4915B60BC}" srcOrd="0" destOrd="3" presId="urn:microsoft.com/office/officeart/2005/8/layout/hList1"/>
    <dgm:cxn modelId="{BC10F1C9-7BDA-4C2D-8C09-92E26380E310}" type="presOf" srcId="{85869B86-42FB-444D-9B78-72C69B0E649D}" destId="{E8E8CD15-756F-430F-90B8-9C723A341E49}" srcOrd="0" destOrd="3" presId="urn:microsoft.com/office/officeart/2005/8/layout/hList1"/>
    <dgm:cxn modelId="{B64767D6-3DA8-4376-BA16-BDFDF116285D}" srcId="{FBDF0928-E62E-4272-9C94-C7F35145383C}" destId="{9F22D517-ACF5-40AA-99DF-AC64FA14EB83}" srcOrd="2" destOrd="0" parTransId="{8920EFCA-F21A-49E3-B238-97977F38A396}" sibTransId="{45946DC2-6F82-4F64-852E-863F452A2F15}"/>
    <dgm:cxn modelId="{350668DA-B4DB-4860-B3E9-F9CCE751B35E}" type="presOf" srcId="{1013EB0A-CB90-44AF-93C4-0E47320D3871}" destId="{E8E8CD15-756F-430F-90B8-9C723A341E49}" srcOrd="0" destOrd="2" presId="urn:microsoft.com/office/officeart/2005/8/layout/hList1"/>
    <dgm:cxn modelId="{3F3DB9DE-8AAA-4109-849A-BC90DF648FFF}" type="presOf" srcId="{9BC407EF-F027-48A8-9867-C2A7AA2F1902}" destId="{50F4BF5B-CA3D-492D-AB45-A6B4915B60BC}" srcOrd="0" destOrd="10" presId="urn:microsoft.com/office/officeart/2005/8/layout/hList1"/>
    <dgm:cxn modelId="{027724DF-B2FE-4D4C-9D78-640E2552B6DB}" type="presOf" srcId="{F09BAAE1-AC7D-4AD9-AE56-23008E0E8480}" destId="{50F4BF5B-CA3D-492D-AB45-A6B4915B60BC}" srcOrd="0" destOrd="1" presId="urn:microsoft.com/office/officeart/2005/8/layout/hList1"/>
    <dgm:cxn modelId="{18E96CE5-5D70-45A8-BF42-91E172E7529A}" srcId="{D8C5897A-DDE8-488A-8AA0-4CED3B990F3D}" destId="{F48CC005-B85A-40CE-90A6-A68FA137F488}" srcOrd="7" destOrd="0" parTransId="{14CAD8D0-281B-41D4-965A-40BCED7BC1E9}" sibTransId="{AECB9D93-53BD-4DDD-9705-FA422AC153E2}"/>
    <dgm:cxn modelId="{1BA90EE7-1A49-460E-9DEF-E2271C22133D}" srcId="{FBDF0928-E62E-4272-9C94-C7F35145383C}" destId="{BF6D9A0A-2001-40AE-B736-924BC1870E2D}" srcOrd="5" destOrd="0" parTransId="{82E908EB-5D05-4631-A308-D98D91503DDC}" sibTransId="{3972F1E1-1ADF-4AA1-9A65-F51451509C7F}"/>
    <dgm:cxn modelId="{E1A10BEB-103E-45AE-A789-395DE3710C1C}" srcId="{D8C5897A-DDE8-488A-8AA0-4CED3B990F3D}" destId="{A5A2930A-FB14-4892-9BFF-1A153952019F}" srcOrd="0" destOrd="0" parTransId="{36CF1C75-D3F8-40CD-920C-2458820EDB9D}" sibTransId="{C84756F1-FC10-4FC0-8B69-3876D4B0D1B5}"/>
    <dgm:cxn modelId="{99D9D6EF-8408-49C4-A84E-F02B768577B0}" srcId="{FBDF0928-E62E-4272-9C94-C7F35145383C}" destId="{59038C4D-41F8-423B-B9F4-071E349ECFF8}" srcOrd="1" destOrd="0" parTransId="{D4E9F33D-0946-4E2C-80B5-31354E4634AE}" sibTransId="{12B85219-D392-4C13-810B-62A8228D8938}"/>
    <dgm:cxn modelId="{D5CA16F2-B5A2-40B4-888D-3EB3B638E351}" srcId="{FBDF0928-E62E-4272-9C94-C7F35145383C}" destId="{C8E93E40-CC1C-4EFE-A752-06453A539093}" srcOrd="4" destOrd="0" parTransId="{B7BEDD7E-2600-4283-A810-BEB339EAC2F7}" sibTransId="{24DCD0F5-1B00-48E5-940E-EB065EA68B28}"/>
    <dgm:cxn modelId="{1A6175F2-4ABB-44E5-A8AB-DCA3E9241533}" srcId="{C887705E-B87E-451B-81B1-1D04362C0C45}" destId="{36831A48-0AA1-443D-B76F-1CF59C5835D7}" srcOrd="2" destOrd="0" parTransId="{368566BC-2E68-45D5-9ECC-01B57B69DC56}" sibTransId="{B494EE09-D094-43AB-BD0F-B01285602BEC}"/>
    <dgm:cxn modelId="{320077F4-BBA6-4DA3-9CED-DA91F3A0B8C3}" srcId="{FBDF0928-E62E-4272-9C94-C7F35145383C}" destId="{11A33F75-B702-4D9A-B9F8-3FF09C89FCC3}" srcOrd="6" destOrd="0" parTransId="{A8AFE7B1-2E7A-48BF-951F-9B03F5BFA85B}" sibTransId="{1F33AE46-5C82-4643-B3F2-BA05462D7A8C}"/>
    <dgm:cxn modelId="{CDD7F0F4-3784-4542-A1D6-ED15250CED8A}" srcId="{36831A48-0AA1-443D-B76F-1CF59C5835D7}" destId="{1013EB0A-CB90-44AF-93C4-0E47320D3871}" srcOrd="2" destOrd="0" parTransId="{50760123-F122-4504-9849-53A6C9633EAA}" sibTransId="{1A13712F-0684-4207-84DC-84DB55AF507F}"/>
    <dgm:cxn modelId="{F78A81F7-4694-4CFD-8640-A5F8456BE89B}" srcId="{D8C5897A-DDE8-488A-8AA0-4CED3B990F3D}" destId="{8C79555F-966F-4509-8B33-57DC6E17DA2C}" srcOrd="6" destOrd="0" parTransId="{4930060D-7D86-418C-B60F-BD8F5BEE8D32}" sibTransId="{E0B8E20D-CB09-4033-93A5-D710C4E2659D}"/>
    <dgm:cxn modelId="{3528C5FC-6F1D-4DEC-BE88-042978BBD383}" type="presOf" srcId="{D0B94383-A08B-43D8-B927-1C0A0440892C}" destId="{E8E8CD15-756F-430F-90B8-9C723A341E49}" srcOrd="0" destOrd="0" presId="urn:microsoft.com/office/officeart/2005/8/layout/hList1"/>
    <dgm:cxn modelId="{AF2A9971-F234-4CF7-8CD3-A2CDAC2ECBB2}" type="presParOf" srcId="{93A2DE12-6E10-4F11-9986-A50B9F02FC7F}" destId="{E3CB4B7C-4B25-4737-A3B7-FF6842CC43D1}" srcOrd="0" destOrd="0" presId="urn:microsoft.com/office/officeart/2005/8/layout/hList1"/>
    <dgm:cxn modelId="{6EE51852-3358-495E-9B88-7C3FE9126F0A}" type="presParOf" srcId="{E3CB4B7C-4B25-4737-A3B7-FF6842CC43D1}" destId="{7A221F1C-294A-44C9-95F6-E368F68FDA0C}" srcOrd="0" destOrd="0" presId="urn:microsoft.com/office/officeart/2005/8/layout/hList1"/>
    <dgm:cxn modelId="{D9ED00C2-26DE-49F5-AEA3-0B387716BC7A}" type="presParOf" srcId="{E3CB4B7C-4B25-4737-A3B7-FF6842CC43D1}" destId="{50F4BF5B-CA3D-492D-AB45-A6B4915B60BC}" srcOrd="1" destOrd="0" presId="urn:microsoft.com/office/officeart/2005/8/layout/hList1"/>
    <dgm:cxn modelId="{7CCF2187-CD4D-4232-84E7-BB7EFB862C5B}" type="presParOf" srcId="{93A2DE12-6E10-4F11-9986-A50B9F02FC7F}" destId="{25369B71-300F-4D1F-BEBA-80E3CC630AB0}" srcOrd="1" destOrd="0" presId="urn:microsoft.com/office/officeart/2005/8/layout/hList1"/>
    <dgm:cxn modelId="{D27A9BC3-490B-4A71-B1F7-7419B83171CF}" type="presParOf" srcId="{93A2DE12-6E10-4F11-9986-A50B9F02FC7F}" destId="{E2D2D9C8-CED3-495A-814E-D848358D511E}" srcOrd="2" destOrd="0" presId="urn:microsoft.com/office/officeart/2005/8/layout/hList1"/>
    <dgm:cxn modelId="{8AD4AD29-74B2-48EA-AF81-3B1836811343}" type="presParOf" srcId="{E2D2D9C8-CED3-495A-814E-D848358D511E}" destId="{9A83AE1D-5A1B-4DE9-BDE6-C53355019740}" srcOrd="0" destOrd="0" presId="urn:microsoft.com/office/officeart/2005/8/layout/hList1"/>
    <dgm:cxn modelId="{E17B6D4D-274C-4A0B-BFDD-24923F8E03A2}" type="presParOf" srcId="{E2D2D9C8-CED3-495A-814E-D848358D511E}" destId="{1052A9B0-40F0-42FE-A599-C988E904F8ED}" srcOrd="1" destOrd="0" presId="urn:microsoft.com/office/officeart/2005/8/layout/hList1"/>
    <dgm:cxn modelId="{587CA411-EBC1-4009-8B67-36AEF34FA4B7}" type="presParOf" srcId="{93A2DE12-6E10-4F11-9986-A50B9F02FC7F}" destId="{AE9DE75A-F699-45BA-BA3E-6BF78E1D3FAF}" srcOrd="3" destOrd="0" presId="urn:microsoft.com/office/officeart/2005/8/layout/hList1"/>
    <dgm:cxn modelId="{801D35C0-0651-4687-AFB0-0D2AC4EC9B09}" type="presParOf" srcId="{93A2DE12-6E10-4F11-9986-A50B9F02FC7F}" destId="{1EDB279D-2FD9-481D-B86A-83E8A76DE020}" srcOrd="4" destOrd="0" presId="urn:microsoft.com/office/officeart/2005/8/layout/hList1"/>
    <dgm:cxn modelId="{40EA7371-4132-4FD5-93C3-8A01D1FE228B}" type="presParOf" srcId="{1EDB279D-2FD9-481D-B86A-83E8A76DE020}" destId="{95FBA8AC-9267-4011-A202-668D219C4E01}" srcOrd="0" destOrd="0" presId="urn:microsoft.com/office/officeart/2005/8/layout/hList1"/>
    <dgm:cxn modelId="{9ED02123-1F0E-48F3-9F8E-D4A6CCBC6B69}" type="presParOf" srcId="{1EDB279D-2FD9-481D-B86A-83E8A76DE020}" destId="{E8E8CD15-756F-430F-90B8-9C723A341E4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21F1C-294A-44C9-95F6-E368F68FDA0C}">
      <dsp:nvSpPr>
        <dsp:cNvPr id="0" name=""/>
        <dsp:cNvSpPr/>
      </dsp:nvSpPr>
      <dsp:spPr>
        <a:xfrm>
          <a:off x="3429" y="155470"/>
          <a:ext cx="334327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Overall LifePoint CDI Impact </a:t>
          </a:r>
        </a:p>
      </dsp:txBody>
      <dsp:txXfrm>
        <a:off x="3429" y="155470"/>
        <a:ext cx="3343274" cy="460800"/>
      </dsp:txXfrm>
    </dsp:sp>
    <dsp:sp modelId="{50F4BF5B-CA3D-492D-AB45-A6B4915B60BC}">
      <dsp:nvSpPr>
        <dsp:cNvPr id="0" name=""/>
        <dsp:cNvSpPr/>
      </dsp:nvSpPr>
      <dsp:spPr>
        <a:xfrm>
          <a:off x="3429" y="616270"/>
          <a:ext cx="3343274" cy="4128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Lower patient volumes = less CDIS needed for patient review</a:t>
          </a:r>
        </a:p>
        <a:p>
          <a:pPr marL="171450" lvl="1" indent="-171450" algn="l" defTabSz="711200">
            <a:lnSpc>
              <a:spcPct val="90000"/>
            </a:lnSpc>
            <a:spcBef>
              <a:spcPct val="0"/>
            </a:spcBef>
            <a:spcAft>
              <a:spcPct val="15000"/>
            </a:spcAft>
            <a:buChar char="•"/>
          </a:pPr>
          <a:r>
            <a:rPr lang="en-US" sz="1600" kern="1200" dirty="0"/>
            <a:t>43% staff hours reduced</a:t>
          </a:r>
        </a:p>
        <a:p>
          <a:pPr marL="171450" lvl="1" indent="-171450" algn="l" defTabSz="711200">
            <a:lnSpc>
              <a:spcPct val="90000"/>
            </a:lnSpc>
            <a:spcBef>
              <a:spcPct val="0"/>
            </a:spcBef>
            <a:spcAft>
              <a:spcPct val="15000"/>
            </a:spcAft>
            <a:buChar char="•"/>
          </a:pPr>
          <a:r>
            <a:rPr lang="en-US" sz="1600" kern="1200" dirty="0"/>
            <a:t>Paused the query escalation policy to allow physicians more time for patient care</a:t>
          </a:r>
        </a:p>
        <a:p>
          <a:pPr marL="171450" lvl="1" indent="-171450" algn="l" defTabSz="711200">
            <a:lnSpc>
              <a:spcPct val="90000"/>
            </a:lnSpc>
            <a:spcBef>
              <a:spcPct val="0"/>
            </a:spcBef>
            <a:spcAft>
              <a:spcPct val="15000"/>
            </a:spcAft>
            <a:buChar char="•"/>
          </a:pPr>
          <a:r>
            <a:rPr lang="en-US" sz="1600" kern="1200" dirty="0"/>
            <a:t>Halted physician education to ensure physicians were available for clinical care of potential patients</a:t>
          </a:r>
        </a:p>
        <a:p>
          <a:pPr marL="171450" lvl="1" indent="-171450" algn="l" defTabSz="711200">
            <a:lnSpc>
              <a:spcPct val="90000"/>
            </a:lnSpc>
            <a:spcBef>
              <a:spcPct val="0"/>
            </a:spcBef>
            <a:spcAft>
              <a:spcPct val="15000"/>
            </a:spcAft>
            <a:buChar char="•"/>
          </a:pPr>
          <a:r>
            <a:rPr lang="en-US" sz="1600" kern="1200" dirty="0"/>
            <a:t>RN CDIS being used in clinical roles</a:t>
          </a:r>
        </a:p>
        <a:p>
          <a:pPr marL="171450" lvl="1" indent="-171450" algn="l" defTabSz="711200">
            <a:lnSpc>
              <a:spcPct val="90000"/>
            </a:lnSpc>
            <a:spcBef>
              <a:spcPct val="0"/>
            </a:spcBef>
            <a:spcAft>
              <a:spcPct val="15000"/>
            </a:spcAft>
            <a:buChar char="•"/>
          </a:pPr>
          <a:r>
            <a:rPr lang="en-US" sz="1600" kern="1200" dirty="0"/>
            <a:t>CDIS screening at facility entrances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3429" y="616270"/>
        <a:ext cx="3343274" cy="4128480"/>
      </dsp:txXfrm>
    </dsp:sp>
    <dsp:sp modelId="{9A83AE1D-5A1B-4DE9-BDE6-C53355019740}">
      <dsp:nvSpPr>
        <dsp:cNvPr id="0" name=""/>
        <dsp:cNvSpPr/>
      </dsp:nvSpPr>
      <dsp:spPr>
        <a:xfrm>
          <a:off x="3814762" y="126366"/>
          <a:ext cx="334327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Facility Impact</a:t>
          </a:r>
        </a:p>
      </dsp:txBody>
      <dsp:txXfrm>
        <a:off x="3814762" y="126366"/>
        <a:ext cx="3343274" cy="460800"/>
      </dsp:txXfrm>
    </dsp:sp>
    <dsp:sp modelId="{1052A9B0-40F0-42FE-A599-C988E904F8ED}">
      <dsp:nvSpPr>
        <dsp:cNvPr id="0" name=""/>
        <dsp:cNvSpPr/>
      </dsp:nvSpPr>
      <dsp:spPr>
        <a:xfrm>
          <a:off x="3814762" y="616270"/>
          <a:ext cx="3343274" cy="4128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Mandatory masking of all employees in patient care areas</a:t>
          </a:r>
        </a:p>
        <a:p>
          <a:pPr marL="171450" lvl="1" indent="-171450" algn="l" defTabSz="711200">
            <a:lnSpc>
              <a:spcPct val="90000"/>
            </a:lnSpc>
            <a:spcBef>
              <a:spcPct val="0"/>
            </a:spcBef>
            <a:spcAft>
              <a:spcPct val="15000"/>
            </a:spcAft>
            <a:buChar char="•"/>
          </a:pPr>
          <a:r>
            <a:rPr lang="en-US" sz="1600" kern="1200" dirty="0"/>
            <a:t>Zero visitor protocols </a:t>
          </a:r>
        </a:p>
        <a:p>
          <a:pPr marL="171450" lvl="1" indent="-171450" algn="l" defTabSz="711200">
            <a:lnSpc>
              <a:spcPct val="90000"/>
            </a:lnSpc>
            <a:spcBef>
              <a:spcPct val="0"/>
            </a:spcBef>
            <a:spcAft>
              <a:spcPct val="15000"/>
            </a:spcAft>
            <a:buChar char="•"/>
          </a:pPr>
          <a:r>
            <a:rPr lang="en-US" sz="1600" kern="1200" dirty="0"/>
            <a:t>Limited entry points (no more than two), common areas closed</a:t>
          </a:r>
        </a:p>
        <a:p>
          <a:pPr marL="171450" lvl="1" indent="-171450" algn="l" defTabSz="711200">
            <a:lnSpc>
              <a:spcPct val="90000"/>
            </a:lnSpc>
            <a:spcBef>
              <a:spcPct val="0"/>
            </a:spcBef>
            <a:spcAft>
              <a:spcPct val="15000"/>
            </a:spcAft>
            <a:buChar char="•"/>
          </a:pPr>
          <a:r>
            <a:rPr lang="en-US" sz="1600" kern="1200" dirty="0"/>
            <a:t>100% screening of all entering</a:t>
          </a:r>
        </a:p>
        <a:p>
          <a:pPr marL="171450" lvl="1" indent="-171450" algn="l" defTabSz="711200">
            <a:lnSpc>
              <a:spcPct val="90000"/>
            </a:lnSpc>
            <a:spcBef>
              <a:spcPct val="0"/>
            </a:spcBef>
            <a:spcAft>
              <a:spcPct val="15000"/>
            </a:spcAft>
            <a:buChar char="•"/>
          </a:pPr>
          <a:r>
            <a:rPr lang="en-US" sz="1600" kern="1200" dirty="0"/>
            <a:t>Cancellation of non-urgent elective procedures and testing</a:t>
          </a:r>
        </a:p>
        <a:p>
          <a:pPr marL="171450" lvl="1" indent="-171450" algn="l" defTabSz="711200">
            <a:lnSpc>
              <a:spcPct val="90000"/>
            </a:lnSpc>
            <a:spcBef>
              <a:spcPct val="0"/>
            </a:spcBef>
            <a:spcAft>
              <a:spcPct val="15000"/>
            </a:spcAft>
            <a:buChar char="•"/>
          </a:pPr>
          <a:r>
            <a:rPr lang="en-US" sz="1600" kern="1200" dirty="0"/>
            <a:t>Telehealth options when appropriate</a:t>
          </a:r>
        </a:p>
        <a:p>
          <a:pPr marL="171450" lvl="1" indent="-171450" algn="l" defTabSz="711200">
            <a:lnSpc>
              <a:spcPct val="90000"/>
            </a:lnSpc>
            <a:spcBef>
              <a:spcPct val="0"/>
            </a:spcBef>
            <a:spcAft>
              <a:spcPct val="15000"/>
            </a:spcAft>
            <a:buChar char="•"/>
          </a:pPr>
          <a:r>
            <a:rPr lang="en-US" sz="1600" kern="1200" dirty="0"/>
            <a:t>Volunteer programs suspended</a:t>
          </a:r>
        </a:p>
        <a:p>
          <a:pPr marL="171450" lvl="1" indent="-171450" algn="l" defTabSz="711200">
            <a:lnSpc>
              <a:spcPct val="90000"/>
            </a:lnSpc>
            <a:spcBef>
              <a:spcPct val="0"/>
            </a:spcBef>
            <a:spcAft>
              <a:spcPct val="15000"/>
            </a:spcAft>
            <a:buChar char="•"/>
          </a:pPr>
          <a:r>
            <a:rPr lang="en-US" sz="1600" kern="1200" dirty="0">
              <a:solidFill>
                <a:schemeClr val="tx1"/>
              </a:solidFill>
            </a:rPr>
            <a:t>9000+ patients tested for COVID-19</a:t>
          </a:r>
        </a:p>
      </dsp:txBody>
      <dsp:txXfrm>
        <a:off x="3814762" y="616270"/>
        <a:ext cx="3343274" cy="4128480"/>
      </dsp:txXfrm>
    </dsp:sp>
    <dsp:sp modelId="{95FBA8AC-9267-4011-A202-668D219C4E01}">
      <dsp:nvSpPr>
        <dsp:cNvPr id="0" name=""/>
        <dsp:cNvSpPr/>
      </dsp:nvSpPr>
      <dsp:spPr>
        <a:xfrm>
          <a:off x="7626096" y="155470"/>
          <a:ext cx="334327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LifePoint Employee Impact</a:t>
          </a:r>
        </a:p>
      </dsp:txBody>
      <dsp:txXfrm>
        <a:off x="7626096" y="155470"/>
        <a:ext cx="3343274" cy="460800"/>
      </dsp:txXfrm>
    </dsp:sp>
    <dsp:sp modelId="{E8E8CD15-756F-430F-90B8-9C723A341E49}">
      <dsp:nvSpPr>
        <dsp:cNvPr id="0" name=""/>
        <dsp:cNvSpPr/>
      </dsp:nvSpPr>
      <dsp:spPr>
        <a:xfrm>
          <a:off x="7626096" y="616270"/>
          <a:ext cx="3343274" cy="4128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Temporary Leave of Absences</a:t>
          </a:r>
        </a:p>
        <a:p>
          <a:pPr marL="171450" lvl="1" indent="-171450" algn="l" defTabSz="711200">
            <a:lnSpc>
              <a:spcPct val="90000"/>
            </a:lnSpc>
            <a:spcBef>
              <a:spcPct val="0"/>
            </a:spcBef>
            <a:spcAft>
              <a:spcPct val="15000"/>
            </a:spcAft>
            <a:buChar char="•"/>
          </a:pPr>
          <a:r>
            <a:rPr lang="en-US" sz="1600" kern="1200" dirty="0">
              <a:solidFill>
                <a:schemeClr val="tx1"/>
              </a:solidFill>
            </a:rPr>
            <a:t>Reduction in non-essential employee hours</a:t>
          </a:r>
        </a:p>
        <a:p>
          <a:pPr marL="171450" lvl="1" indent="-171450" algn="l" defTabSz="711200">
            <a:lnSpc>
              <a:spcPct val="90000"/>
            </a:lnSpc>
            <a:spcBef>
              <a:spcPct val="0"/>
            </a:spcBef>
            <a:spcAft>
              <a:spcPct val="15000"/>
            </a:spcAft>
            <a:buChar char="•"/>
          </a:pPr>
          <a:r>
            <a:rPr lang="en-US" sz="1600" kern="1200" dirty="0" err="1"/>
            <a:t>LifeCare</a:t>
          </a:r>
          <a:r>
            <a:rPr lang="en-US" sz="1600" kern="1200" dirty="0"/>
            <a:t> Disaster Recovery Fund</a:t>
          </a:r>
        </a:p>
        <a:p>
          <a:pPr marL="171450" lvl="1" indent="-171450" algn="l" defTabSz="711200">
            <a:lnSpc>
              <a:spcPct val="90000"/>
            </a:lnSpc>
            <a:spcBef>
              <a:spcPct val="0"/>
            </a:spcBef>
            <a:spcAft>
              <a:spcPct val="15000"/>
            </a:spcAft>
            <a:buChar char="•"/>
          </a:pPr>
          <a:r>
            <a:rPr lang="en-US" sz="1600" kern="1200" dirty="0"/>
            <a:t>COVID-19 Sick Pay</a:t>
          </a:r>
        </a:p>
        <a:p>
          <a:pPr marL="171450" lvl="1" indent="-171450" algn="l" defTabSz="711200">
            <a:lnSpc>
              <a:spcPct val="90000"/>
            </a:lnSpc>
            <a:spcBef>
              <a:spcPct val="0"/>
            </a:spcBef>
            <a:spcAft>
              <a:spcPct val="15000"/>
            </a:spcAft>
            <a:buChar char="•"/>
          </a:pPr>
          <a:r>
            <a:rPr lang="en-US" sz="1600" kern="1200" dirty="0"/>
            <a:t>Child/Elder care stipends</a:t>
          </a:r>
        </a:p>
        <a:p>
          <a:pPr marL="171450" lvl="1" indent="-171450" algn="l" defTabSz="711200">
            <a:lnSpc>
              <a:spcPct val="90000"/>
            </a:lnSpc>
            <a:spcBef>
              <a:spcPct val="0"/>
            </a:spcBef>
            <a:spcAft>
              <a:spcPct val="15000"/>
            </a:spcAft>
            <a:buChar char="•"/>
          </a:pPr>
          <a:r>
            <a:rPr lang="en-US" sz="1600" kern="1200" dirty="0"/>
            <a:t>Employee Assistance Program</a:t>
          </a:r>
        </a:p>
        <a:p>
          <a:pPr marL="171450" lvl="1" indent="-171450" algn="l" defTabSz="711200">
            <a:lnSpc>
              <a:spcPct val="90000"/>
            </a:lnSpc>
            <a:spcBef>
              <a:spcPct val="0"/>
            </a:spcBef>
            <a:spcAft>
              <a:spcPct val="15000"/>
            </a:spcAft>
            <a:buChar char="•"/>
          </a:pPr>
          <a:r>
            <a:rPr lang="en-US" sz="1600" kern="1200" dirty="0"/>
            <a:t>Leadership Coaching</a:t>
          </a:r>
        </a:p>
        <a:p>
          <a:pPr marL="171450" lvl="1" indent="-171450" algn="l" defTabSz="711200">
            <a:lnSpc>
              <a:spcPct val="90000"/>
            </a:lnSpc>
            <a:spcBef>
              <a:spcPct val="0"/>
            </a:spcBef>
            <a:spcAft>
              <a:spcPct val="15000"/>
            </a:spcAft>
            <a:buChar char="•"/>
          </a:pPr>
          <a:r>
            <a:rPr lang="en-US" sz="1600" kern="1200" dirty="0" err="1"/>
            <a:t>LifeLeader</a:t>
          </a:r>
          <a:r>
            <a:rPr lang="en-US" sz="1600" kern="1200" dirty="0"/>
            <a:t> Development</a:t>
          </a:r>
        </a:p>
        <a:p>
          <a:pPr marL="171450" lvl="1" indent="-171450" algn="l" defTabSz="711200">
            <a:lnSpc>
              <a:spcPct val="90000"/>
            </a:lnSpc>
            <a:spcBef>
              <a:spcPct val="0"/>
            </a:spcBef>
            <a:spcAft>
              <a:spcPct val="15000"/>
            </a:spcAft>
            <a:buChar char="•"/>
          </a:pPr>
          <a:r>
            <a:rPr lang="en-US" sz="1600" kern="1200" dirty="0"/>
            <a:t>No staff layoffs</a:t>
          </a:r>
        </a:p>
      </dsp:txBody>
      <dsp:txXfrm>
        <a:off x="7626096" y="616270"/>
        <a:ext cx="3343274" cy="4128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21F1C-294A-44C9-95F6-E368F68FDA0C}">
      <dsp:nvSpPr>
        <dsp:cNvPr id="0" name=""/>
        <dsp:cNvSpPr/>
      </dsp:nvSpPr>
      <dsp:spPr>
        <a:xfrm>
          <a:off x="3429" y="175360"/>
          <a:ext cx="33432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Overall LifePoint CDI Impact </a:t>
          </a:r>
        </a:p>
      </dsp:txBody>
      <dsp:txXfrm>
        <a:off x="3429" y="175360"/>
        <a:ext cx="3343274" cy="432000"/>
      </dsp:txXfrm>
    </dsp:sp>
    <dsp:sp modelId="{50F4BF5B-CA3D-492D-AB45-A6B4915B60BC}">
      <dsp:nvSpPr>
        <dsp:cNvPr id="0" name=""/>
        <dsp:cNvSpPr/>
      </dsp:nvSpPr>
      <dsp:spPr>
        <a:xfrm>
          <a:off x="3429" y="607360"/>
          <a:ext cx="3343274" cy="4117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Continued lower outpatient volumes</a:t>
          </a:r>
        </a:p>
        <a:p>
          <a:pPr marL="114300" lvl="1" indent="-114300" algn="l" defTabSz="666750">
            <a:lnSpc>
              <a:spcPct val="90000"/>
            </a:lnSpc>
            <a:spcBef>
              <a:spcPct val="0"/>
            </a:spcBef>
            <a:spcAft>
              <a:spcPct val="15000"/>
            </a:spcAft>
            <a:buChar char="•"/>
          </a:pPr>
          <a:r>
            <a:rPr lang="en-US" sz="1500" kern="1200" dirty="0"/>
            <a:t>LOS issues due to COVID-19</a:t>
          </a:r>
        </a:p>
        <a:p>
          <a:pPr marL="114300" lvl="1" indent="-114300" algn="l" defTabSz="666750">
            <a:lnSpc>
              <a:spcPct val="90000"/>
            </a:lnSpc>
            <a:spcBef>
              <a:spcPct val="0"/>
            </a:spcBef>
            <a:spcAft>
              <a:spcPct val="15000"/>
            </a:spcAft>
            <a:buChar char="•"/>
          </a:pPr>
          <a:r>
            <a:rPr lang="en-US" sz="1500" kern="1200" dirty="0"/>
            <a:t>Less inpatients due to bed availability </a:t>
          </a:r>
        </a:p>
        <a:p>
          <a:pPr marL="114300" lvl="1" indent="-114300" algn="l" defTabSz="666750">
            <a:lnSpc>
              <a:spcPct val="90000"/>
            </a:lnSpc>
            <a:spcBef>
              <a:spcPct val="0"/>
            </a:spcBef>
            <a:spcAft>
              <a:spcPct val="15000"/>
            </a:spcAft>
            <a:buChar char="•"/>
          </a:pPr>
          <a:r>
            <a:rPr lang="en-US" sz="1500" kern="1200" dirty="0"/>
            <a:t>Continuation of pausing the query escalation policy to allow physicians more time for patient care</a:t>
          </a:r>
        </a:p>
        <a:p>
          <a:pPr marL="114300" lvl="1" indent="-114300" algn="l" defTabSz="666750">
            <a:lnSpc>
              <a:spcPct val="90000"/>
            </a:lnSpc>
            <a:spcBef>
              <a:spcPct val="0"/>
            </a:spcBef>
            <a:spcAft>
              <a:spcPct val="15000"/>
            </a:spcAft>
            <a:buChar char="•"/>
          </a:pPr>
          <a:r>
            <a:rPr lang="en-US" sz="1500" kern="1200" dirty="0"/>
            <a:t>Reengage with physicians for ongoing education</a:t>
          </a:r>
        </a:p>
        <a:p>
          <a:pPr marL="114300" lvl="1" indent="-114300" algn="l" defTabSz="666750">
            <a:lnSpc>
              <a:spcPct val="90000"/>
            </a:lnSpc>
            <a:spcBef>
              <a:spcPct val="0"/>
            </a:spcBef>
            <a:spcAft>
              <a:spcPct val="15000"/>
            </a:spcAft>
            <a:buChar char="•"/>
          </a:pPr>
          <a:r>
            <a:rPr lang="en-US" sz="1500" kern="1200" dirty="0"/>
            <a:t>RN CDIS being used in clinical roles</a:t>
          </a:r>
        </a:p>
        <a:p>
          <a:pPr marL="114300" lvl="1" indent="-114300" algn="l" defTabSz="666750">
            <a:lnSpc>
              <a:spcPct val="90000"/>
            </a:lnSpc>
            <a:spcBef>
              <a:spcPct val="0"/>
            </a:spcBef>
            <a:spcAft>
              <a:spcPct val="15000"/>
            </a:spcAft>
            <a:buChar char="•"/>
          </a:pPr>
          <a:r>
            <a:rPr lang="en-US" sz="1500" kern="1200" dirty="0"/>
            <a:t>CDIS screening at facility entrances</a:t>
          </a:r>
        </a:p>
        <a:p>
          <a:pPr marL="114300" lvl="1" indent="-114300" algn="l" defTabSz="666750">
            <a:lnSpc>
              <a:spcPct val="90000"/>
            </a:lnSpc>
            <a:spcBef>
              <a:spcPct val="0"/>
            </a:spcBef>
            <a:spcAft>
              <a:spcPct val="15000"/>
            </a:spcAft>
            <a:buChar char="•"/>
          </a:pPr>
          <a:r>
            <a:rPr lang="en-US" sz="1500" kern="1200" dirty="0"/>
            <a:t>Cancelled all non-essential business travel</a:t>
          </a:r>
        </a:p>
        <a:p>
          <a:pPr marL="114300" lvl="1" indent="-114300" algn="l" defTabSz="666750">
            <a:lnSpc>
              <a:spcPct val="90000"/>
            </a:lnSpc>
            <a:spcBef>
              <a:spcPct val="0"/>
            </a:spcBef>
            <a:spcAft>
              <a:spcPct val="15000"/>
            </a:spcAft>
            <a:buChar char="•"/>
          </a:pPr>
          <a:r>
            <a:rPr lang="en-US" sz="1500" kern="1200" dirty="0"/>
            <a:t>Non-clinical positions work remotely</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3429" y="607360"/>
        <a:ext cx="3343274" cy="4117500"/>
      </dsp:txXfrm>
    </dsp:sp>
    <dsp:sp modelId="{9A83AE1D-5A1B-4DE9-BDE6-C53355019740}">
      <dsp:nvSpPr>
        <dsp:cNvPr id="0" name=""/>
        <dsp:cNvSpPr/>
      </dsp:nvSpPr>
      <dsp:spPr>
        <a:xfrm>
          <a:off x="3814762" y="148075"/>
          <a:ext cx="33432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Facility Impact</a:t>
          </a:r>
        </a:p>
      </dsp:txBody>
      <dsp:txXfrm>
        <a:off x="3814762" y="148075"/>
        <a:ext cx="3343274" cy="432000"/>
      </dsp:txXfrm>
    </dsp:sp>
    <dsp:sp modelId="{1052A9B0-40F0-42FE-A599-C988E904F8ED}">
      <dsp:nvSpPr>
        <dsp:cNvPr id="0" name=""/>
        <dsp:cNvSpPr/>
      </dsp:nvSpPr>
      <dsp:spPr>
        <a:xfrm>
          <a:off x="3814762" y="607360"/>
          <a:ext cx="3343274" cy="4117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Mandatory masking of all employees</a:t>
          </a:r>
        </a:p>
        <a:p>
          <a:pPr marL="114300" lvl="1" indent="-114300" algn="l" defTabSz="666750">
            <a:lnSpc>
              <a:spcPct val="90000"/>
            </a:lnSpc>
            <a:spcBef>
              <a:spcPct val="0"/>
            </a:spcBef>
            <a:spcAft>
              <a:spcPct val="15000"/>
            </a:spcAft>
            <a:buChar char="•"/>
          </a:pPr>
          <a:r>
            <a:rPr lang="en-US" sz="1500" kern="1200" dirty="0"/>
            <a:t>Face shields by employees in patient care areas</a:t>
          </a:r>
        </a:p>
        <a:p>
          <a:pPr marL="114300" lvl="1" indent="-114300" algn="l" defTabSz="666750">
            <a:lnSpc>
              <a:spcPct val="90000"/>
            </a:lnSpc>
            <a:spcBef>
              <a:spcPct val="0"/>
            </a:spcBef>
            <a:spcAft>
              <a:spcPct val="15000"/>
            </a:spcAft>
            <a:buChar char="•"/>
          </a:pPr>
          <a:r>
            <a:rPr lang="en-US" sz="1500" kern="1200" dirty="0"/>
            <a:t>Limited entry points (no more than two), common areas closed</a:t>
          </a:r>
        </a:p>
        <a:p>
          <a:pPr marL="114300" lvl="1" indent="-114300" algn="l" defTabSz="666750">
            <a:lnSpc>
              <a:spcPct val="90000"/>
            </a:lnSpc>
            <a:spcBef>
              <a:spcPct val="0"/>
            </a:spcBef>
            <a:spcAft>
              <a:spcPct val="15000"/>
            </a:spcAft>
            <a:buChar char="•"/>
          </a:pPr>
          <a:r>
            <a:rPr lang="en-US" sz="1500" kern="1200"/>
            <a:t>100% screening of all entering</a:t>
          </a:r>
          <a:endParaRPr lang="en-US" sz="1500" kern="1200" dirty="0"/>
        </a:p>
        <a:p>
          <a:pPr marL="114300" lvl="1" indent="-114300" algn="l" defTabSz="666750">
            <a:lnSpc>
              <a:spcPct val="90000"/>
            </a:lnSpc>
            <a:spcBef>
              <a:spcPct val="0"/>
            </a:spcBef>
            <a:spcAft>
              <a:spcPct val="15000"/>
            </a:spcAft>
            <a:buChar char="•"/>
          </a:pPr>
          <a:r>
            <a:rPr lang="en-US" sz="1500" kern="1200" dirty="0"/>
            <a:t>Telehealth options when appropriate</a:t>
          </a:r>
        </a:p>
        <a:p>
          <a:pPr marL="114300" lvl="1" indent="-114300" algn="l" defTabSz="666750">
            <a:lnSpc>
              <a:spcPct val="90000"/>
            </a:lnSpc>
            <a:spcBef>
              <a:spcPct val="0"/>
            </a:spcBef>
            <a:spcAft>
              <a:spcPct val="15000"/>
            </a:spcAft>
            <a:buChar char="•"/>
          </a:pPr>
          <a:r>
            <a:rPr lang="en-US" sz="1500" kern="1200" dirty="0"/>
            <a:t>Volunteer programs suspended</a:t>
          </a:r>
        </a:p>
        <a:p>
          <a:pPr marL="114300" lvl="1" indent="-114300" algn="l" defTabSz="666750">
            <a:lnSpc>
              <a:spcPct val="90000"/>
            </a:lnSpc>
            <a:spcBef>
              <a:spcPct val="0"/>
            </a:spcBef>
            <a:spcAft>
              <a:spcPct val="15000"/>
            </a:spcAft>
            <a:buChar char="•"/>
          </a:pPr>
          <a:r>
            <a:rPr lang="en-US" sz="1500" kern="1200"/>
            <a:t>Resumed </a:t>
          </a:r>
          <a:r>
            <a:rPr lang="en-US" sz="1500" kern="1200" dirty="0"/>
            <a:t>some non-urgent elective procedures and testing with pre-op COVID-19 testing on all</a:t>
          </a:r>
        </a:p>
        <a:p>
          <a:pPr marL="114300" lvl="1" indent="-114300" algn="l" defTabSz="666750">
            <a:lnSpc>
              <a:spcPct val="90000"/>
            </a:lnSpc>
            <a:spcBef>
              <a:spcPct val="0"/>
            </a:spcBef>
            <a:spcAft>
              <a:spcPct val="15000"/>
            </a:spcAft>
            <a:buChar char="•"/>
          </a:pPr>
          <a:r>
            <a:rPr lang="en-US" sz="1500" kern="1200" dirty="0"/>
            <a:t>Telehealth options when appropriate</a:t>
          </a:r>
        </a:p>
        <a:p>
          <a:pPr marL="114300" lvl="1" indent="-114300" algn="l" defTabSz="666750">
            <a:lnSpc>
              <a:spcPct val="90000"/>
            </a:lnSpc>
            <a:spcBef>
              <a:spcPct val="0"/>
            </a:spcBef>
            <a:spcAft>
              <a:spcPct val="15000"/>
            </a:spcAft>
            <a:buChar char="•"/>
          </a:pPr>
          <a:r>
            <a:rPr lang="en-US" sz="1500" kern="1200" dirty="0"/>
            <a:t>Roll-out of COVID-19 vaccinations</a:t>
          </a:r>
        </a:p>
        <a:p>
          <a:pPr marL="114300" lvl="1" indent="-114300" algn="l" defTabSz="666750">
            <a:lnSpc>
              <a:spcPct val="90000"/>
            </a:lnSpc>
            <a:spcBef>
              <a:spcPct val="0"/>
            </a:spcBef>
            <a:spcAft>
              <a:spcPct val="15000"/>
            </a:spcAft>
            <a:buChar char="•"/>
          </a:pPr>
          <a:r>
            <a:rPr lang="en-US" sz="1500" kern="1200" dirty="0"/>
            <a:t>CDI vacancies</a:t>
          </a:r>
        </a:p>
        <a:p>
          <a:pPr marL="114300" lvl="1" indent="-114300" algn="l" defTabSz="666750">
            <a:lnSpc>
              <a:spcPct val="90000"/>
            </a:lnSpc>
            <a:spcBef>
              <a:spcPct val="0"/>
            </a:spcBef>
            <a:spcAft>
              <a:spcPct val="15000"/>
            </a:spcAft>
            <a:buChar char="•"/>
          </a:pPr>
          <a:endParaRPr lang="en-US" sz="1500" kern="1200" dirty="0"/>
        </a:p>
      </dsp:txBody>
      <dsp:txXfrm>
        <a:off x="3814762" y="607360"/>
        <a:ext cx="3343274" cy="4117500"/>
      </dsp:txXfrm>
    </dsp:sp>
    <dsp:sp modelId="{95FBA8AC-9267-4011-A202-668D219C4E01}">
      <dsp:nvSpPr>
        <dsp:cNvPr id="0" name=""/>
        <dsp:cNvSpPr/>
      </dsp:nvSpPr>
      <dsp:spPr>
        <a:xfrm>
          <a:off x="7626096" y="175360"/>
          <a:ext cx="3343274"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LifePoint Employee Impact</a:t>
          </a:r>
        </a:p>
      </dsp:txBody>
      <dsp:txXfrm>
        <a:off x="7626096" y="175360"/>
        <a:ext cx="3343274" cy="432000"/>
      </dsp:txXfrm>
    </dsp:sp>
    <dsp:sp modelId="{E8E8CD15-756F-430F-90B8-9C723A341E49}">
      <dsp:nvSpPr>
        <dsp:cNvPr id="0" name=""/>
        <dsp:cNvSpPr/>
      </dsp:nvSpPr>
      <dsp:spPr>
        <a:xfrm>
          <a:off x="7626096" y="607360"/>
          <a:ext cx="3343274" cy="4117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a:t>LifeCare</a:t>
          </a:r>
          <a:r>
            <a:rPr lang="en-US" sz="1500" kern="1200" dirty="0"/>
            <a:t> Disaster Recovery Fund</a:t>
          </a:r>
        </a:p>
        <a:p>
          <a:pPr marL="114300" lvl="1" indent="-114300" algn="l" defTabSz="666750">
            <a:lnSpc>
              <a:spcPct val="90000"/>
            </a:lnSpc>
            <a:spcBef>
              <a:spcPct val="0"/>
            </a:spcBef>
            <a:spcAft>
              <a:spcPct val="15000"/>
            </a:spcAft>
            <a:buChar char="•"/>
          </a:pPr>
          <a:r>
            <a:rPr lang="en-US" sz="1500" kern="1200" dirty="0"/>
            <a:t>COVID-19 Sick Pay</a:t>
          </a:r>
        </a:p>
        <a:p>
          <a:pPr marL="114300" lvl="1" indent="-114300" algn="l" defTabSz="666750">
            <a:lnSpc>
              <a:spcPct val="90000"/>
            </a:lnSpc>
            <a:spcBef>
              <a:spcPct val="0"/>
            </a:spcBef>
            <a:spcAft>
              <a:spcPct val="15000"/>
            </a:spcAft>
            <a:buChar char="•"/>
          </a:pPr>
          <a:r>
            <a:rPr lang="en-US" sz="1500" kern="1200" dirty="0"/>
            <a:t>Child/Elder care stipends</a:t>
          </a:r>
        </a:p>
        <a:p>
          <a:pPr marL="114300" lvl="1" indent="-114300" algn="l" defTabSz="666750">
            <a:lnSpc>
              <a:spcPct val="90000"/>
            </a:lnSpc>
            <a:spcBef>
              <a:spcPct val="0"/>
            </a:spcBef>
            <a:spcAft>
              <a:spcPct val="15000"/>
            </a:spcAft>
            <a:buChar char="•"/>
          </a:pPr>
          <a:r>
            <a:rPr lang="en-US" sz="1500" kern="1200" dirty="0"/>
            <a:t>Employee Assistance Program</a:t>
          </a:r>
        </a:p>
        <a:p>
          <a:pPr marL="114300" lvl="1" indent="-114300" algn="l" defTabSz="666750">
            <a:lnSpc>
              <a:spcPct val="90000"/>
            </a:lnSpc>
            <a:spcBef>
              <a:spcPct val="0"/>
            </a:spcBef>
            <a:spcAft>
              <a:spcPct val="15000"/>
            </a:spcAft>
            <a:buChar char="•"/>
          </a:pPr>
          <a:r>
            <a:rPr lang="en-US" sz="1500" kern="1200" dirty="0"/>
            <a:t>Leadership Coaching</a:t>
          </a:r>
        </a:p>
        <a:p>
          <a:pPr marL="114300" lvl="1" indent="-114300" algn="l" defTabSz="666750">
            <a:lnSpc>
              <a:spcPct val="90000"/>
            </a:lnSpc>
            <a:spcBef>
              <a:spcPct val="0"/>
            </a:spcBef>
            <a:spcAft>
              <a:spcPct val="15000"/>
            </a:spcAft>
            <a:buChar char="•"/>
          </a:pPr>
          <a:r>
            <a:rPr lang="en-US" sz="1500" kern="1200" dirty="0" err="1"/>
            <a:t>LifeLeader</a:t>
          </a:r>
          <a:r>
            <a:rPr lang="en-US" sz="1500" kern="1200" dirty="0"/>
            <a:t> Development</a:t>
          </a:r>
        </a:p>
        <a:p>
          <a:pPr marL="114300" lvl="1" indent="-114300" algn="l" defTabSz="666750">
            <a:lnSpc>
              <a:spcPct val="90000"/>
            </a:lnSpc>
            <a:spcBef>
              <a:spcPct val="0"/>
            </a:spcBef>
            <a:spcAft>
              <a:spcPct val="15000"/>
            </a:spcAft>
            <a:buChar char="•"/>
          </a:pPr>
          <a:r>
            <a:rPr lang="en-US" sz="1500" kern="1200" dirty="0"/>
            <a:t>RN CDIS loss due to use in clinical roles versus CDI</a:t>
          </a:r>
        </a:p>
      </dsp:txBody>
      <dsp:txXfrm>
        <a:off x="7626096" y="607360"/>
        <a:ext cx="3343274" cy="41175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83AF6AC5-6B3B-4C17-B4A5-E9889A000C31}" type="datetimeFigureOut">
              <a:rPr lang="en-US"/>
              <a:pPr>
                <a:defRPr/>
              </a:pPr>
              <a:t>2/8/2021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D370801D-039F-4796-A816-05EA59333AD7}" type="slidenum">
              <a:rPr lang="en-US"/>
              <a:pPr>
                <a:defRPr/>
              </a:pPr>
              <a:t>‹#›</a:t>
            </a:fld>
            <a:endParaRPr lang="en-US"/>
          </a:p>
        </p:txBody>
      </p:sp>
    </p:spTree>
    <p:extLst>
      <p:ext uri="{BB962C8B-B14F-4D97-AF65-F5344CB8AC3E}">
        <p14:creationId xmlns:p14="http://schemas.microsoft.com/office/powerpoint/2010/main" val="2467672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FF1DBE5-82D9-45FB-AA83-11D71F76395A}" type="slidenum">
              <a:rPr lang="en-US">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08519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FF1DBE5-82D9-45FB-AA83-11D71F76395A}"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404991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itchFamily="34" charset="-128"/>
            </a:endParaRPr>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83695" indent="-300389">
              <a:defRPr>
                <a:solidFill>
                  <a:schemeClr val="tx1"/>
                </a:solidFill>
                <a:latin typeface="Arial" pitchFamily="34" charset="0"/>
              </a:defRPr>
            </a:lvl2pPr>
            <a:lvl3pPr marL="1206588" indent="-239975">
              <a:defRPr>
                <a:solidFill>
                  <a:schemeClr val="tx1"/>
                </a:solidFill>
                <a:latin typeface="Arial" pitchFamily="34" charset="0"/>
              </a:defRPr>
            </a:lvl3pPr>
            <a:lvl4pPr marL="1689894" indent="-239975">
              <a:defRPr>
                <a:solidFill>
                  <a:schemeClr val="tx1"/>
                </a:solidFill>
                <a:latin typeface="Arial" pitchFamily="34" charset="0"/>
              </a:defRPr>
            </a:lvl4pPr>
            <a:lvl5pPr marL="2173200" indent="-239975">
              <a:defRPr>
                <a:solidFill>
                  <a:schemeClr val="tx1"/>
                </a:solidFill>
                <a:latin typeface="Arial" pitchFamily="34" charset="0"/>
              </a:defRPr>
            </a:lvl5pPr>
            <a:lvl6pPr marL="2656506" indent="-239975" fontAlgn="base">
              <a:spcBef>
                <a:spcPct val="0"/>
              </a:spcBef>
              <a:spcAft>
                <a:spcPct val="0"/>
              </a:spcAft>
              <a:defRPr>
                <a:solidFill>
                  <a:schemeClr val="tx1"/>
                </a:solidFill>
                <a:latin typeface="Arial" pitchFamily="34" charset="0"/>
              </a:defRPr>
            </a:lvl6pPr>
            <a:lvl7pPr marL="3139812" indent="-239975" fontAlgn="base">
              <a:spcBef>
                <a:spcPct val="0"/>
              </a:spcBef>
              <a:spcAft>
                <a:spcPct val="0"/>
              </a:spcAft>
              <a:defRPr>
                <a:solidFill>
                  <a:schemeClr val="tx1"/>
                </a:solidFill>
                <a:latin typeface="Arial" pitchFamily="34" charset="0"/>
              </a:defRPr>
            </a:lvl7pPr>
            <a:lvl8pPr marL="3623118" indent="-239975" fontAlgn="base">
              <a:spcBef>
                <a:spcPct val="0"/>
              </a:spcBef>
              <a:spcAft>
                <a:spcPct val="0"/>
              </a:spcAft>
              <a:defRPr>
                <a:solidFill>
                  <a:schemeClr val="tx1"/>
                </a:solidFill>
                <a:latin typeface="Arial" pitchFamily="34" charset="0"/>
              </a:defRPr>
            </a:lvl8pPr>
            <a:lvl9pPr marL="4106424" indent="-239975"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9D852DDD-B4C4-41E9-BFD2-EA60BE403DA6}" type="slidenum">
              <a:rPr lang="en-US" altLang="en-US">
                <a:solidFill>
                  <a:srgbClr val="000000"/>
                </a:solidFill>
                <a:latin typeface="Times New Roman" pitchFamily="18" charset="0"/>
                <a:ea typeface="MS PGothic" pitchFamily="34" charset="-128"/>
              </a:rPr>
              <a:pPr eaLnBrk="0" fontAlgn="base" hangingPunct="0">
                <a:spcBef>
                  <a:spcPct val="0"/>
                </a:spcBef>
                <a:spcAft>
                  <a:spcPct val="0"/>
                </a:spcAft>
                <a:defRPr/>
              </a:pPr>
              <a:t>48</a:t>
            </a:fld>
            <a:endParaRPr lang="en-US" altLang="en-US">
              <a:solidFill>
                <a:srgbClr val="000000"/>
              </a:solidFill>
              <a:latin typeface="Times New Roman" pitchFamily="18" charset="0"/>
              <a:ea typeface="MS PGothic" pitchFamily="34" charset="-128"/>
            </a:endParaRPr>
          </a:p>
        </p:txBody>
      </p:sp>
    </p:spTree>
    <p:extLst>
      <p:ext uri="{BB962C8B-B14F-4D97-AF65-F5344CB8AC3E}">
        <p14:creationId xmlns:p14="http://schemas.microsoft.com/office/powerpoint/2010/main" val="337710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a:buClr>
                <a:schemeClr val="accent2">
                  <a:lumMod val="75000"/>
                </a:schemeClr>
              </a:buClr>
              <a:buFont typeface="Wingdings" pitchFamily="2" charset="2"/>
              <a:buNone/>
            </a:pPr>
            <a:r>
              <a:rPr lang="en-US" dirty="0"/>
              <a:t>Quality, cost containment and customer</a:t>
            </a:r>
            <a:r>
              <a:rPr lang="en-US" baseline="0" dirty="0"/>
              <a:t> satisfaction = Value</a:t>
            </a:r>
            <a:endParaRPr lang="en-US" dirty="0"/>
          </a:p>
        </p:txBody>
      </p:sp>
      <p:sp>
        <p:nvSpPr>
          <p:cNvPr id="4" name="Slide Number Placeholder 3"/>
          <p:cNvSpPr>
            <a:spLocks noGrp="1"/>
          </p:cNvSpPr>
          <p:nvPr>
            <p:ph type="sldNum" sz="quarter" idx="10"/>
          </p:nvPr>
        </p:nvSpPr>
        <p:spPr/>
        <p:txBody>
          <a:bodyPr/>
          <a:lstStyle/>
          <a:p>
            <a:fld id="{7347A461-D79D-4AF7-BA09-6D51D67E2704}" type="slidenum">
              <a:rPr lang="en-US" smtClean="0"/>
              <a:pPr/>
              <a:t>54</a:t>
            </a:fld>
            <a:endParaRPr lang="en-US" dirty="0"/>
          </a:p>
        </p:txBody>
      </p:sp>
    </p:spTree>
    <p:extLst>
      <p:ext uri="{BB962C8B-B14F-4D97-AF65-F5344CB8AC3E}">
        <p14:creationId xmlns:p14="http://schemas.microsoft.com/office/powerpoint/2010/main" val="43895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2130426"/>
            <a:ext cx="9646331"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625600" y="3886200"/>
            <a:ext cx="9646331"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a:t>Click to edit Master subtitle style</a:t>
            </a:r>
          </a:p>
        </p:txBody>
      </p:sp>
    </p:spTree>
    <p:extLst>
      <p:ext uri="{BB962C8B-B14F-4D97-AF65-F5344CB8AC3E}">
        <p14:creationId xmlns:p14="http://schemas.microsoft.com/office/powerpoint/2010/main" val="1345219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61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9" y="-11289"/>
            <a:ext cx="12216384" cy="6876288"/>
          </a:xfrm>
          <a:prstGeom prst="rect">
            <a:avLst/>
          </a:prstGeom>
        </p:spPr>
      </p:pic>
      <p:pic>
        <p:nvPicPr>
          <p:cNvPr id="6" name="Picture 5">
            <a:extLst>
              <a:ext uri="{FF2B5EF4-FFF2-40B4-BE49-F238E27FC236}">
                <a16:creationId xmlns:a16="http://schemas.microsoft.com/office/drawing/2014/main" id="{5B6622F0-E4A3-4D81-81EE-B918FE741731}"/>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2200" y="76200"/>
            <a:ext cx="2085975" cy="772891"/>
          </a:xfrm>
          <a:prstGeom prst="rect">
            <a:avLst/>
          </a:prstGeom>
        </p:spPr>
      </p:pic>
    </p:spTree>
    <p:extLst>
      <p:ext uri="{BB962C8B-B14F-4D97-AF65-F5344CB8AC3E}">
        <p14:creationId xmlns:p14="http://schemas.microsoft.com/office/powerpoint/2010/main" val="623029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73051" y="5174558"/>
            <a:ext cx="6101851" cy="467783"/>
          </a:xfrm>
        </p:spPr>
        <p:txBody>
          <a:bodyPr/>
          <a:lstStyle>
            <a:lvl1pPr>
              <a:defRPr b="0"/>
            </a:lvl1pPr>
          </a:lstStyle>
          <a:p>
            <a:pPr lvl="0"/>
            <a:r>
              <a:rPr lang="en-US" dirty="0"/>
              <a:t>Click to edit</a:t>
            </a:r>
          </a:p>
        </p:txBody>
      </p:sp>
      <p:sp>
        <p:nvSpPr>
          <p:cNvPr id="17" name="Title 16"/>
          <p:cNvSpPr>
            <a:spLocks noGrp="1"/>
          </p:cNvSpPr>
          <p:nvPr>
            <p:ph type="title"/>
          </p:nvPr>
        </p:nvSpPr>
        <p:spPr>
          <a:xfrm>
            <a:off x="273051" y="3292360"/>
            <a:ext cx="10972800" cy="114300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73051" y="4222366"/>
            <a:ext cx="5145616" cy="374649"/>
          </a:xfrm>
        </p:spPr>
        <p:txBody>
          <a:bodyPr/>
          <a:lstStyle>
            <a:lvl2pPr marL="6351" indent="0">
              <a:buNone/>
              <a:defRPr sz="2133">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73051" y="5699603"/>
            <a:ext cx="6101851" cy="467783"/>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658575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90848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673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329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7200" y="4406904"/>
            <a:ext cx="9550400" cy="13620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1727200" y="2906713"/>
            <a:ext cx="9550400" cy="1500187"/>
          </a:xfrm>
        </p:spPr>
        <p:txBody>
          <a:bodyPr anchor="b"/>
          <a:lstStyle>
            <a:lvl1pPr marL="0" indent="0">
              <a:buNone/>
              <a:defRPr sz="2200">
                <a:solidFill>
                  <a:schemeClr val="tx2">
                    <a:lumMod val="65000"/>
                    <a:lumOff val="35000"/>
                  </a:schemeClr>
                </a:solidFill>
              </a:defRPr>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a:t>Edit Master text styles</a:t>
            </a:r>
          </a:p>
        </p:txBody>
      </p:sp>
    </p:spTree>
    <p:extLst>
      <p:ext uri="{BB962C8B-B14F-4D97-AF65-F5344CB8AC3E}">
        <p14:creationId xmlns:p14="http://schemas.microsoft.com/office/powerpoint/2010/main" val="262960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519187"/>
            <a:ext cx="5384800" cy="4881773"/>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4000" y="1524000"/>
            <a:ext cx="5384800" cy="4876800"/>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466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32043" y="1524000"/>
            <a:ext cx="5368757" cy="639762"/>
          </a:xfrm>
        </p:spPr>
        <p:txBody>
          <a:bodyPr anchor="b"/>
          <a:lstStyle>
            <a:lvl1pPr marL="0" indent="0" algn="ctr">
              <a:spcBef>
                <a:spcPts val="0"/>
              </a:spcBef>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Edit Master text styles</a:t>
            </a:r>
          </a:p>
        </p:txBody>
      </p:sp>
      <p:sp>
        <p:nvSpPr>
          <p:cNvPr id="4" name="Content Placeholder 3"/>
          <p:cNvSpPr>
            <a:spLocks noGrp="1"/>
          </p:cNvSpPr>
          <p:nvPr>
            <p:ph sz="half" idx="2"/>
          </p:nvPr>
        </p:nvSpPr>
        <p:spPr>
          <a:xfrm>
            <a:off x="1032043" y="2163762"/>
            <a:ext cx="5368757" cy="4237038"/>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04000" y="1524000"/>
            <a:ext cx="5384800" cy="639762"/>
          </a:xfrm>
        </p:spPr>
        <p:txBody>
          <a:bodyPr anchor="b"/>
          <a:lstStyle>
            <a:lvl1pPr marL="0" indent="0" algn="ctr">
              <a:spcBef>
                <a:spcPts val="0"/>
              </a:spcBef>
              <a:buNone/>
              <a:defRPr lang="en-US" sz="2400" b="1" smtClean="0">
                <a:solidFill>
                  <a:schemeClr val="tx1"/>
                </a:solidFill>
                <a:latin typeface="+mn-lt"/>
                <a:ea typeface="+mn-ea"/>
                <a:cs typeface="+mn-cs"/>
              </a:defRPr>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Edit Master text styles</a:t>
            </a:r>
          </a:p>
        </p:txBody>
      </p:sp>
      <p:sp>
        <p:nvSpPr>
          <p:cNvPr id="6" name="Content Placeholder 5"/>
          <p:cNvSpPr>
            <a:spLocks noGrp="1"/>
          </p:cNvSpPr>
          <p:nvPr>
            <p:ph sz="quarter" idx="4"/>
          </p:nvPr>
        </p:nvSpPr>
        <p:spPr>
          <a:xfrm>
            <a:off x="6604000" y="2163762"/>
            <a:ext cx="5384800" cy="4237038"/>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92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18643" y="1219200"/>
            <a:ext cx="11375136" cy="228600"/>
          </a:xfrm>
          <a:prstGeom prst="rect">
            <a:avLst/>
          </a:prstGeom>
          <a:solidFill>
            <a:schemeClr val="bg1"/>
          </a:solidFill>
          <a:ln>
            <a:no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a:solidFill>
                <a:srgbClr val="000000"/>
              </a:solidFill>
            </a:endParaRPr>
          </a:p>
        </p:txBody>
      </p:sp>
    </p:spTree>
    <p:extLst>
      <p:ext uri="{BB962C8B-B14F-4D97-AF65-F5344CB8AC3E}">
        <p14:creationId xmlns:p14="http://schemas.microsoft.com/office/powerpoint/2010/main" val="67354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1219200"/>
            <a:ext cx="12192000" cy="198438"/>
          </a:xfrm>
          <a:prstGeom prst="rect">
            <a:avLst/>
          </a:prstGeom>
          <a:solidFill>
            <a:schemeClr val="bg1"/>
          </a:solidFill>
          <a:ln>
            <a:no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a:solidFill>
                <a:srgbClr val="000000"/>
              </a:solidFill>
            </a:endParaRPr>
          </a:p>
        </p:txBody>
      </p:sp>
      <p:sp>
        <p:nvSpPr>
          <p:cNvPr id="3" name="TextBox 2"/>
          <p:cNvSpPr txBox="1">
            <a:spLocks noChangeArrowheads="1"/>
          </p:cNvSpPr>
          <p:nvPr userDrawn="1"/>
        </p:nvSpPr>
        <p:spPr bwMode="auto">
          <a:xfrm>
            <a:off x="0" y="0"/>
            <a:ext cx="9829800" cy="6858000"/>
          </a:xfrm>
          <a:prstGeom prst="rect">
            <a:avLst/>
          </a:prstGeom>
          <a:solidFill>
            <a:schemeClr val="bg1"/>
          </a:solidFill>
          <a:ln>
            <a:no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a:solidFill>
                <a:srgbClr val="000000"/>
              </a:solidFill>
            </a:endParaRPr>
          </a:p>
        </p:txBody>
      </p:sp>
      <p:sp>
        <p:nvSpPr>
          <p:cNvPr id="2" name="Title 1"/>
          <p:cNvSpPr>
            <a:spLocks noGrp="1"/>
          </p:cNvSpPr>
          <p:nvPr>
            <p:ph type="title"/>
          </p:nvPr>
        </p:nvSpPr>
        <p:spPr>
          <a:xfrm>
            <a:off x="203200" y="274638"/>
            <a:ext cx="11785600" cy="1143000"/>
          </a:xfrm>
        </p:spPr>
        <p:txBody>
          <a:bodyPr/>
          <a:lstStyle/>
          <a:p>
            <a:r>
              <a:rPr lang="en-US"/>
              <a:t>Click to edit Master title style</a:t>
            </a:r>
          </a:p>
        </p:txBody>
      </p:sp>
    </p:spTree>
    <p:extLst>
      <p:ext uri="{BB962C8B-B14F-4D97-AF65-F5344CB8AC3E}">
        <p14:creationId xmlns:p14="http://schemas.microsoft.com/office/powerpoint/2010/main" val="148812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0" y="0"/>
            <a:ext cx="12192000" cy="6858000"/>
          </a:xfrm>
          <a:prstGeom prst="rect">
            <a:avLst/>
          </a:prstGeom>
          <a:solidFill>
            <a:schemeClr val="bg1"/>
          </a:solidFill>
          <a:ln>
            <a:no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a:solidFill>
                <a:srgbClr val="000000"/>
              </a:solidFill>
            </a:endParaRPr>
          </a:p>
        </p:txBody>
      </p:sp>
      <p:sp>
        <p:nvSpPr>
          <p:cNvPr id="2" name="Title 1"/>
          <p:cNvSpPr>
            <a:spLocks noGrp="1"/>
          </p:cNvSpPr>
          <p:nvPr>
            <p:ph type="title"/>
          </p:nvPr>
        </p:nvSpPr>
        <p:spPr>
          <a:xfrm>
            <a:off x="203200" y="274638"/>
            <a:ext cx="11785600" cy="1143000"/>
          </a:xfrm>
        </p:spPr>
        <p:txBody>
          <a:bodyPr/>
          <a:lstStyle/>
          <a:p>
            <a:r>
              <a:rPr lang="en-US"/>
              <a:t>Click to edit Master title style</a:t>
            </a:r>
          </a:p>
        </p:txBody>
      </p:sp>
      <p:pic>
        <p:nvPicPr>
          <p:cNvPr id="4" name="Picture 3">
            <a:extLst>
              <a:ext uri="{FF2B5EF4-FFF2-40B4-BE49-F238E27FC236}">
                <a16:creationId xmlns:a16="http://schemas.microsoft.com/office/drawing/2014/main" id="{4CA89AE9-6C62-4030-A122-C258C6BA991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2825" y="110279"/>
            <a:ext cx="2085975" cy="772891"/>
          </a:xfrm>
          <a:prstGeom prst="rect">
            <a:avLst/>
          </a:prstGeom>
        </p:spPr>
      </p:pic>
    </p:spTree>
    <p:extLst>
      <p:ext uri="{BB962C8B-B14F-4D97-AF65-F5344CB8AC3E}">
        <p14:creationId xmlns:p14="http://schemas.microsoft.com/office/powerpoint/2010/main" val="382067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1016000" y="228600"/>
            <a:ext cx="10972800" cy="84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p>
            <a:pPr lvl="0"/>
            <a:r>
              <a:rPr lang="en-US" altLang="en-US"/>
              <a:t>Click to edit Master title style</a:t>
            </a:r>
            <a:endParaRPr lang="en-US" altLang="en-US" dirty="0"/>
          </a:p>
        </p:txBody>
      </p:sp>
      <p:sp>
        <p:nvSpPr>
          <p:cNvPr id="1030" name="Rectangle 3"/>
          <p:cNvSpPr>
            <a:spLocks noGrp="1" noChangeArrowheads="1"/>
          </p:cNvSpPr>
          <p:nvPr>
            <p:ph type="body" idx="1"/>
          </p:nvPr>
        </p:nvSpPr>
        <p:spPr bwMode="auto">
          <a:xfrm>
            <a:off x="1016000" y="1500579"/>
            <a:ext cx="10972800" cy="490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TextBox 2"/>
          <p:cNvSpPr txBox="1">
            <a:spLocks noChangeArrowheads="1"/>
          </p:cNvSpPr>
          <p:nvPr/>
        </p:nvSpPr>
        <p:spPr bwMode="auto">
          <a:xfrm>
            <a:off x="11582400" y="6492240"/>
            <a:ext cx="609600" cy="365760"/>
          </a:xfrm>
          <a:prstGeom prst="rect">
            <a:avLst/>
          </a:prstGeom>
          <a:solidFill>
            <a:srgbClr val="711371"/>
          </a:solidFill>
          <a:ln>
            <a:noFill/>
          </a:ln>
        </p:spPr>
        <p:txBody>
          <a:bodyPr wrap="square" anchor="ctr">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fld id="{61C0D75E-3A5B-429D-ACEC-D3630EB53F2B}" type="slidenum">
              <a:rPr lang="en-US" altLang="en-US" sz="1200" b="1" smtClean="0">
                <a:solidFill>
                  <a:srgbClr val="FFFFFF"/>
                </a:solidFill>
              </a:rPr>
              <a:pPr algn="ctr" eaLnBrk="1" hangingPunct="1">
                <a:defRPr/>
              </a:pPr>
              <a:t>‹#›</a:t>
            </a:fld>
            <a:endParaRPr lang="en-US" altLang="en-US" sz="1200" b="1" dirty="0">
              <a:solidFill>
                <a:srgbClr val="FFFFFF"/>
              </a:solidFill>
            </a:endParaRPr>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810639" cy="6858000"/>
          </a:xfrm>
          <a:prstGeom prst="rect">
            <a:avLst/>
          </a:prstGeom>
        </p:spPr>
      </p:pic>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515" y="1251858"/>
            <a:ext cx="12192000" cy="73152"/>
          </a:xfrm>
          <a:prstGeom prst="rect">
            <a:avLst/>
          </a:prstGeom>
        </p:spPr>
      </p:pic>
      <p:pic>
        <p:nvPicPr>
          <p:cNvPr id="9" name="Picture 8">
            <a:extLst>
              <a:ext uri="{FF2B5EF4-FFF2-40B4-BE49-F238E27FC236}">
                <a16:creationId xmlns:a16="http://schemas.microsoft.com/office/drawing/2014/main" id="{FC0DA2D4-F403-41E5-804E-2EF75CDF07A7}"/>
              </a:ext>
            </a:extLst>
          </p:cNvPr>
          <p:cNvPicPr>
            <a:picLocks noChangeAspect="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4690" y="47740"/>
            <a:ext cx="2085975" cy="772891"/>
          </a:xfrm>
          <a:prstGeom prst="rect">
            <a:avLst/>
          </a:prstGeom>
        </p:spPr>
      </p:pic>
    </p:spTree>
    <p:extLst>
      <p:ext uri="{BB962C8B-B14F-4D97-AF65-F5344CB8AC3E}">
        <p14:creationId xmlns:p14="http://schemas.microsoft.com/office/powerpoint/2010/main" val="140979087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4" r:id="rId12"/>
    <p:sldLayoutId id="2147483985" r:id="rId13"/>
  </p:sldLayoutIdLst>
  <p:hf hdr="0" ft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039" algn="ctr" rtl="0" eaLnBrk="1" fontAlgn="base" hangingPunct="1">
        <a:spcBef>
          <a:spcPct val="0"/>
        </a:spcBef>
        <a:spcAft>
          <a:spcPct val="0"/>
        </a:spcAft>
        <a:defRPr sz="4400">
          <a:solidFill>
            <a:schemeClr val="tx2"/>
          </a:solidFill>
          <a:latin typeface="Arial" charset="0"/>
        </a:defRPr>
      </a:lvl6pPr>
      <a:lvl7pPr marL="914079" algn="ctr" rtl="0" eaLnBrk="1" fontAlgn="base" hangingPunct="1">
        <a:spcBef>
          <a:spcPct val="0"/>
        </a:spcBef>
        <a:spcAft>
          <a:spcPct val="0"/>
        </a:spcAft>
        <a:defRPr sz="4400">
          <a:solidFill>
            <a:schemeClr val="tx2"/>
          </a:solidFill>
          <a:latin typeface="Arial" charset="0"/>
        </a:defRPr>
      </a:lvl7pPr>
      <a:lvl8pPr marL="1371119" algn="ctr" rtl="0" eaLnBrk="1" fontAlgn="base" hangingPunct="1">
        <a:spcBef>
          <a:spcPct val="0"/>
        </a:spcBef>
        <a:spcAft>
          <a:spcPct val="0"/>
        </a:spcAft>
        <a:defRPr sz="4400">
          <a:solidFill>
            <a:schemeClr val="tx2"/>
          </a:solidFill>
          <a:latin typeface="Arial" charset="0"/>
        </a:defRPr>
      </a:lvl8pPr>
      <a:lvl9pPr marL="1828159" algn="ctr" rtl="0" eaLnBrk="1" fontAlgn="base" hangingPunct="1">
        <a:spcBef>
          <a:spcPct val="0"/>
        </a:spcBef>
        <a:spcAft>
          <a:spcPct val="0"/>
        </a:spcAft>
        <a:defRPr sz="4400">
          <a:solidFill>
            <a:schemeClr val="tx2"/>
          </a:solidFill>
          <a:latin typeface="Arial" charset="0"/>
        </a:defRPr>
      </a:lvl9pPr>
    </p:titleStyle>
    <p:bodyStyle>
      <a:lvl1pPr marL="341313" indent="-341313" algn="l" rtl="0" eaLnBrk="1" fontAlgn="base" hangingPunct="1">
        <a:spcBef>
          <a:spcPts val="600"/>
        </a:spcBef>
        <a:spcAft>
          <a:spcPct val="0"/>
        </a:spcAft>
        <a:buClr>
          <a:srgbClr val="711371"/>
        </a:buClr>
        <a:buChar char="•"/>
        <a:defRPr sz="2400">
          <a:solidFill>
            <a:schemeClr val="tx1"/>
          </a:solidFill>
          <a:latin typeface="+mn-lt"/>
          <a:ea typeface="+mn-ea"/>
          <a:cs typeface="+mn-cs"/>
        </a:defRPr>
      </a:lvl1pPr>
      <a:lvl2pPr marL="741363" indent="-284163" algn="l" rtl="0" eaLnBrk="1" fontAlgn="base" hangingPunct="1">
        <a:spcBef>
          <a:spcPts val="600"/>
        </a:spcBef>
        <a:spcAft>
          <a:spcPct val="0"/>
        </a:spcAft>
        <a:buClr>
          <a:srgbClr val="711371"/>
        </a:buClr>
        <a:buChar char="–"/>
        <a:defRPr sz="2000">
          <a:solidFill>
            <a:schemeClr val="tx1"/>
          </a:solidFill>
          <a:latin typeface="+mn-lt"/>
        </a:defRPr>
      </a:lvl2pPr>
      <a:lvl3pPr marL="1141413" indent="-227013" algn="l" rtl="0" eaLnBrk="1" fontAlgn="base" hangingPunct="1">
        <a:spcBef>
          <a:spcPts val="600"/>
        </a:spcBef>
        <a:spcAft>
          <a:spcPct val="0"/>
        </a:spcAft>
        <a:buClr>
          <a:srgbClr val="711371"/>
        </a:buClr>
        <a:buChar char="•"/>
        <a:defRPr sz="1800">
          <a:solidFill>
            <a:schemeClr val="tx1"/>
          </a:solidFill>
          <a:latin typeface="+mn-lt"/>
        </a:defRPr>
      </a:lvl3pPr>
      <a:lvl4pPr marL="1598613" indent="-227013" algn="l" rtl="0" eaLnBrk="1" fontAlgn="base" hangingPunct="1">
        <a:spcBef>
          <a:spcPts val="600"/>
        </a:spcBef>
        <a:spcAft>
          <a:spcPct val="0"/>
        </a:spcAft>
        <a:buClr>
          <a:srgbClr val="711371"/>
        </a:buClr>
        <a:buChar char="–"/>
        <a:defRPr sz="1600">
          <a:solidFill>
            <a:schemeClr val="tx1"/>
          </a:solidFill>
          <a:latin typeface="+mn-lt"/>
        </a:defRPr>
      </a:lvl4pPr>
      <a:lvl5pPr marL="2055813" indent="-227013" algn="l" rtl="0" eaLnBrk="1" fontAlgn="base" hangingPunct="1">
        <a:spcBef>
          <a:spcPts val="600"/>
        </a:spcBef>
        <a:spcAft>
          <a:spcPct val="0"/>
        </a:spcAft>
        <a:buClr>
          <a:srgbClr val="711371"/>
        </a:buClr>
        <a:buChar char="»"/>
        <a:defRPr sz="1600">
          <a:solidFill>
            <a:schemeClr val="tx1"/>
          </a:solidFill>
          <a:latin typeface="+mn-lt"/>
        </a:defRPr>
      </a:lvl5pPr>
      <a:lvl6pPr marL="2513718" indent="-228519" algn="l" rtl="0" eaLnBrk="1" fontAlgn="base" hangingPunct="1">
        <a:spcBef>
          <a:spcPct val="20000"/>
        </a:spcBef>
        <a:spcAft>
          <a:spcPct val="0"/>
        </a:spcAft>
        <a:buChar char="»"/>
        <a:defRPr sz="2000">
          <a:solidFill>
            <a:schemeClr val="tx1"/>
          </a:solidFill>
          <a:latin typeface="+mn-lt"/>
        </a:defRPr>
      </a:lvl6pPr>
      <a:lvl7pPr marL="2970758" indent="-228519" algn="l" rtl="0" eaLnBrk="1" fontAlgn="base" hangingPunct="1">
        <a:spcBef>
          <a:spcPct val="20000"/>
        </a:spcBef>
        <a:spcAft>
          <a:spcPct val="0"/>
        </a:spcAft>
        <a:buChar char="»"/>
        <a:defRPr sz="2000">
          <a:solidFill>
            <a:schemeClr val="tx1"/>
          </a:solidFill>
          <a:latin typeface="+mn-lt"/>
        </a:defRPr>
      </a:lvl7pPr>
      <a:lvl8pPr marL="3427797" indent="-228519" algn="l" rtl="0" eaLnBrk="1" fontAlgn="base" hangingPunct="1">
        <a:spcBef>
          <a:spcPct val="20000"/>
        </a:spcBef>
        <a:spcAft>
          <a:spcPct val="0"/>
        </a:spcAft>
        <a:buChar char="»"/>
        <a:defRPr sz="2000">
          <a:solidFill>
            <a:schemeClr val="tx1"/>
          </a:solidFill>
          <a:latin typeface="+mn-lt"/>
        </a:defRPr>
      </a:lvl8pPr>
      <a:lvl9pPr marL="3884837" indent="-228519"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enomicslawreport.com/index.php/category/industry-news/mobile-health-industry-news/" TargetMode="External"/><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lifepointhealth.net/covid-19-response"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lifepointhealth.net/covid-19-response"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ms.gov/medicare/covid-19/covid-19-treatments-add-payment-nctap" TargetMode="External"/><Relationship Id="rId2" Type="http://schemas.openxmlformats.org/officeDocument/2006/relationships/hyperlink" Target="https://www.cms.gov/files/document/se20015.pdf"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app.keysurvey.com/f/41547985/52b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B5524123-8766-4245-A5AB-8F28A917CD33}"/>
              </a:ext>
            </a:extLst>
          </p:cNvPr>
          <p:cNvSpPr txBox="1">
            <a:spLocks noChangeArrowheads="1"/>
          </p:cNvSpPr>
          <p:nvPr/>
        </p:nvSpPr>
        <p:spPr bwMode="auto">
          <a:xfrm>
            <a:off x="1066800" y="1153486"/>
            <a:ext cx="10058400" cy="3733800"/>
          </a:xfrm>
          <a:prstGeom prst="rect">
            <a:avLst/>
          </a:prstGeom>
          <a:noFill/>
          <a:ln>
            <a:noFill/>
          </a:ln>
        </p:spPr>
        <p:txBody>
          <a:bodyPr anchor="ctr"/>
          <a:lstStyle>
            <a:lvl1pPr>
              <a:spcBef>
                <a:spcPts val="1000"/>
              </a:spcBef>
              <a:buClr>
                <a:srgbClr val="003399"/>
              </a:buClr>
              <a:buChar char="•"/>
              <a:defRPr sz="3000">
                <a:solidFill>
                  <a:schemeClr val="tx1"/>
                </a:solidFill>
                <a:latin typeface="Arial" pitchFamily="34" charset="0"/>
              </a:defRPr>
            </a:lvl1pPr>
            <a:lvl2pPr marL="742950" indent="-285750">
              <a:spcBef>
                <a:spcPts val="1000"/>
              </a:spcBef>
              <a:buClr>
                <a:srgbClr val="003399"/>
              </a:buClr>
              <a:buChar char="–"/>
              <a:defRPr sz="2800">
                <a:solidFill>
                  <a:schemeClr val="tx1"/>
                </a:solidFill>
                <a:latin typeface="Arial" pitchFamily="34" charset="0"/>
              </a:defRPr>
            </a:lvl2pPr>
            <a:lvl3pPr marL="1143000" indent="-228600">
              <a:spcBef>
                <a:spcPts val="1000"/>
              </a:spcBef>
              <a:buClr>
                <a:srgbClr val="003399"/>
              </a:buClr>
              <a:buChar char="•"/>
              <a:defRPr sz="2400">
                <a:solidFill>
                  <a:schemeClr val="tx1"/>
                </a:solidFill>
                <a:latin typeface="Arial" pitchFamily="34" charset="0"/>
              </a:defRPr>
            </a:lvl3pPr>
            <a:lvl4pPr marL="1600200" indent="-228600">
              <a:spcBef>
                <a:spcPts val="1000"/>
              </a:spcBef>
              <a:buClr>
                <a:srgbClr val="003399"/>
              </a:buClr>
              <a:buChar char="–"/>
              <a:defRPr sz="2000">
                <a:solidFill>
                  <a:schemeClr val="tx1"/>
                </a:solidFill>
                <a:latin typeface="Arial" pitchFamily="34" charset="0"/>
              </a:defRPr>
            </a:lvl4pPr>
            <a:lvl5pPr marL="2057400" indent="-228600">
              <a:spcBef>
                <a:spcPts val="1000"/>
              </a:spcBef>
              <a:buClr>
                <a:srgbClr val="003399"/>
              </a:buClr>
              <a:buChar char="»"/>
              <a:defRPr sz="2000">
                <a:solidFill>
                  <a:schemeClr val="tx1"/>
                </a:solidFill>
                <a:latin typeface="Arial" pitchFamily="34" charset="0"/>
              </a:defRPr>
            </a:lvl5pPr>
            <a:lvl6pPr marL="2514600" indent="-228600" fontAlgn="base">
              <a:spcBef>
                <a:spcPts val="1000"/>
              </a:spcBef>
              <a:spcAft>
                <a:spcPct val="0"/>
              </a:spcAft>
              <a:buClr>
                <a:srgbClr val="003399"/>
              </a:buClr>
              <a:buChar char="»"/>
              <a:defRPr sz="2000">
                <a:solidFill>
                  <a:schemeClr val="tx1"/>
                </a:solidFill>
                <a:latin typeface="Arial" pitchFamily="34" charset="0"/>
              </a:defRPr>
            </a:lvl6pPr>
            <a:lvl7pPr marL="2971800" indent="-228600" fontAlgn="base">
              <a:spcBef>
                <a:spcPts val="1000"/>
              </a:spcBef>
              <a:spcAft>
                <a:spcPct val="0"/>
              </a:spcAft>
              <a:buClr>
                <a:srgbClr val="003399"/>
              </a:buClr>
              <a:buChar char="»"/>
              <a:defRPr sz="2000">
                <a:solidFill>
                  <a:schemeClr val="tx1"/>
                </a:solidFill>
                <a:latin typeface="Arial" pitchFamily="34" charset="0"/>
              </a:defRPr>
            </a:lvl7pPr>
            <a:lvl8pPr marL="3429000" indent="-228600" fontAlgn="base">
              <a:spcBef>
                <a:spcPts val="1000"/>
              </a:spcBef>
              <a:spcAft>
                <a:spcPct val="0"/>
              </a:spcAft>
              <a:buClr>
                <a:srgbClr val="003399"/>
              </a:buClr>
              <a:buChar char="»"/>
              <a:defRPr sz="2000">
                <a:solidFill>
                  <a:schemeClr val="tx1"/>
                </a:solidFill>
                <a:latin typeface="Arial" pitchFamily="34" charset="0"/>
              </a:defRPr>
            </a:lvl8pPr>
            <a:lvl9pPr marL="3886200" indent="-228600" fontAlgn="base">
              <a:spcBef>
                <a:spcPts val="1000"/>
              </a:spcBef>
              <a:spcAft>
                <a:spcPct val="0"/>
              </a:spcAft>
              <a:buClr>
                <a:srgbClr val="003399"/>
              </a:buClr>
              <a:buChar char="»"/>
              <a:defRPr sz="2000">
                <a:solidFill>
                  <a:schemeClr val="tx1"/>
                </a:solidFill>
                <a:latin typeface="Arial" pitchFamily="34" charset="0"/>
              </a:defRPr>
            </a:lvl9pPr>
          </a:lstStyle>
          <a:p>
            <a:pPr algn="ctr">
              <a:spcBef>
                <a:spcPct val="0"/>
              </a:spcBef>
              <a:buClrTx/>
              <a:buFontTx/>
              <a:buNone/>
            </a:pPr>
            <a:r>
              <a:rPr lang="en-US" sz="5400" dirty="0"/>
              <a:t>Webinar will begin shortly!</a:t>
            </a:r>
            <a:endParaRPr lang="en-US" altLang="en-US" sz="5400" dirty="0">
              <a:latin typeface="Arial Black" pitchFamily="34" charset="0"/>
            </a:endParaRPr>
          </a:p>
        </p:txBody>
      </p:sp>
      <p:sp>
        <p:nvSpPr>
          <p:cNvPr id="7" name="TextBox 6">
            <a:extLst>
              <a:ext uri="{FF2B5EF4-FFF2-40B4-BE49-F238E27FC236}">
                <a16:creationId xmlns:a16="http://schemas.microsoft.com/office/drawing/2014/main" id="{286805D3-6577-47CF-8F95-8B371A9E36D8}"/>
              </a:ext>
            </a:extLst>
          </p:cNvPr>
          <p:cNvSpPr txBox="1">
            <a:spLocks noChangeArrowheads="1"/>
          </p:cNvSpPr>
          <p:nvPr/>
        </p:nvSpPr>
        <p:spPr bwMode="auto">
          <a:xfrm>
            <a:off x="1752600" y="4422789"/>
            <a:ext cx="8686800" cy="471488"/>
          </a:xfrm>
          <a:prstGeom prst="rect">
            <a:avLst/>
          </a:prstGeom>
          <a:noFill/>
          <a:ln>
            <a:noFill/>
          </a:ln>
        </p:spPr>
        <p:txBody>
          <a:bodyPr anchor="ctr"/>
          <a:lstStyle>
            <a:lvl1pPr>
              <a:spcBef>
                <a:spcPts val="1000"/>
              </a:spcBef>
              <a:buClr>
                <a:srgbClr val="003399"/>
              </a:buClr>
              <a:buChar char="•"/>
              <a:defRPr sz="3000">
                <a:solidFill>
                  <a:schemeClr val="tx1"/>
                </a:solidFill>
                <a:latin typeface="Arial" pitchFamily="34" charset="0"/>
              </a:defRPr>
            </a:lvl1pPr>
            <a:lvl2pPr marL="742950" indent="-285750">
              <a:spcBef>
                <a:spcPts val="1000"/>
              </a:spcBef>
              <a:buClr>
                <a:srgbClr val="003399"/>
              </a:buClr>
              <a:buChar char="–"/>
              <a:defRPr sz="2800">
                <a:solidFill>
                  <a:schemeClr val="tx1"/>
                </a:solidFill>
                <a:latin typeface="Arial" pitchFamily="34" charset="0"/>
              </a:defRPr>
            </a:lvl2pPr>
            <a:lvl3pPr marL="1143000" indent="-228600">
              <a:spcBef>
                <a:spcPts val="1000"/>
              </a:spcBef>
              <a:buClr>
                <a:srgbClr val="003399"/>
              </a:buClr>
              <a:buChar char="•"/>
              <a:defRPr sz="2400">
                <a:solidFill>
                  <a:schemeClr val="tx1"/>
                </a:solidFill>
                <a:latin typeface="Arial" pitchFamily="34" charset="0"/>
              </a:defRPr>
            </a:lvl3pPr>
            <a:lvl4pPr marL="1600200" indent="-228600">
              <a:spcBef>
                <a:spcPts val="1000"/>
              </a:spcBef>
              <a:buClr>
                <a:srgbClr val="003399"/>
              </a:buClr>
              <a:buChar char="–"/>
              <a:defRPr sz="2000">
                <a:solidFill>
                  <a:schemeClr val="tx1"/>
                </a:solidFill>
                <a:latin typeface="Arial" pitchFamily="34" charset="0"/>
              </a:defRPr>
            </a:lvl4pPr>
            <a:lvl5pPr marL="2057400" indent="-228600">
              <a:spcBef>
                <a:spcPts val="1000"/>
              </a:spcBef>
              <a:buClr>
                <a:srgbClr val="003399"/>
              </a:buClr>
              <a:buChar char="»"/>
              <a:defRPr sz="2000">
                <a:solidFill>
                  <a:schemeClr val="tx1"/>
                </a:solidFill>
                <a:latin typeface="Arial" pitchFamily="34" charset="0"/>
              </a:defRPr>
            </a:lvl5pPr>
            <a:lvl6pPr marL="2514600" indent="-228600" fontAlgn="base">
              <a:spcBef>
                <a:spcPts val="1000"/>
              </a:spcBef>
              <a:spcAft>
                <a:spcPct val="0"/>
              </a:spcAft>
              <a:buClr>
                <a:srgbClr val="003399"/>
              </a:buClr>
              <a:buChar char="»"/>
              <a:defRPr sz="2000">
                <a:solidFill>
                  <a:schemeClr val="tx1"/>
                </a:solidFill>
                <a:latin typeface="Arial" pitchFamily="34" charset="0"/>
              </a:defRPr>
            </a:lvl6pPr>
            <a:lvl7pPr marL="2971800" indent="-228600" fontAlgn="base">
              <a:spcBef>
                <a:spcPts val="1000"/>
              </a:spcBef>
              <a:spcAft>
                <a:spcPct val="0"/>
              </a:spcAft>
              <a:buClr>
                <a:srgbClr val="003399"/>
              </a:buClr>
              <a:buChar char="»"/>
              <a:defRPr sz="2000">
                <a:solidFill>
                  <a:schemeClr val="tx1"/>
                </a:solidFill>
                <a:latin typeface="Arial" pitchFamily="34" charset="0"/>
              </a:defRPr>
            </a:lvl7pPr>
            <a:lvl8pPr marL="3429000" indent="-228600" fontAlgn="base">
              <a:spcBef>
                <a:spcPts val="1000"/>
              </a:spcBef>
              <a:spcAft>
                <a:spcPct val="0"/>
              </a:spcAft>
              <a:buClr>
                <a:srgbClr val="003399"/>
              </a:buClr>
              <a:buChar char="»"/>
              <a:defRPr sz="2000">
                <a:solidFill>
                  <a:schemeClr val="tx1"/>
                </a:solidFill>
                <a:latin typeface="Arial" pitchFamily="34" charset="0"/>
              </a:defRPr>
            </a:lvl8pPr>
            <a:lvl9pPr marL="3886200" indent="-228600" fontAlgn="base">
              <a:spcBef>
                <a:spcPts val="1000"/>
              </a:spcBef>
              <a:spcAft>
                <a:spcPct val="0"/>
              </a:spcAft>
              <a:buClr>
                <a:srgbClr val="003399"/>
              </a:buClr>
              <a:buChar char="»"/>
              <a:defRPr sz="2000">
                <a:solidFill>
                  <a:schemeClr val="tx1"/>
                </a:solidFill>
                <a:latin typeface="Arial" pitchFamily="34" charset="0"/>
              </a:defRPr>
            </a:lvl9pPr>
          </a:lstStyle>
          <a:p>
            <a:pPr algn="ctr">
              <a:buNone/>
              <a:defRPr/>
            </a:pPr>
            <a:r>
              <a:rPr lang="en-US" sz="1800" dirty="0"/>
              <a:t>Please note: Starting 15 minutes before the program begins, you should hear hold music after logging in to the webinar room. The room will be silent at other times. </a:t>
            </a:r>
          </a:p>
        </p:txBody>
      </p:sp>
    </p:spTree>
    <p:extLst>
      <p:ext uri="{BB962C8B-B14F-4D97-AF65-F5344CB8AC3E}">
        <p14:creationId xmlns:p14="http://schemas.microsoft.com/office/powerpoint/2010/main" val="366063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duotone>
              <a:schemeClr val="accent1">
                <a:shade val="45000"/>
                <a:satMod val="135000"/>
              </a:schemeClr>
              <a:prstClr val="white"/>
            </a:duotone>
          </a:blip>
          <a:stretch>
            <a:fillRect/>
          </a:stretch>
        </p:blipFill>
        <p:spPr>
          <a:xfrm>
            <a:off x="2667000" y="3200400"/>
            <a:ext cx="7451189" cy="3352800"/>
          </a:xfrm>
          <a:prstGeom prst="rect">
            <a:avLst/>
          </a:prstGeom>
        </p:spPr>
      </p:pic>
      <p:sp>
        <p:nvSpPr>
          <p:cNvPr id="2" name="Rectangle 1"/>
          <p:cNvSpPr/>
          <p:nvPr/>
        </p:nvSpPr>
        <p:spPr>
          <a:xfrm>
            <a:off x="1066800" y="533400"/>
            <a:ext cx="8594189" cy="523220"/>
          </a:xfrm>
          <a:prstGeom prst="rect">
            <a:avLst/>
          </a:prstGeom>
        </p:spPr>
        <p:txBody>
          <a:bodyPr wrap="square">
            <a:spAutoFit/>
          </a:bodyPr>
          <a:lstStyle/>
          <a:p>
            <a:r>
              <a:rPr lang="en-US" altLang="en-US" sz="2800" b="1" dirty="0"/>
              <a:t>Yale New Haven Health CDI Structure</a:t>
            </a:r>
            <a:endParaRPr lang="en-US" sz="2800" b="1" dirty="0"/>
          </a:p>
        </p:txBody>
      </p:sp>
      <p:sp>
        <p:nvSpPr>
          <p:cNvPr id="3" name="Rectangle 2"/>
          <p:cNvSpPr/>
          <p:nvPr/>
        </p:nvSpPr>
        <p:spPr>
          <a:xfrm>
            <a:off x="1219200" y="1447800"/>
            <a:ext cx="8153400" cy="507831"/>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dirty="0"/>
              <a:t>Dual reporting to System Finance and System Chief Clinical Officer</a:t>
            </a:r>
          </a:p>
        </p:txBody>
      </p:sp>
      <p:sp>
        <p:nvSpPr>
          <p:cNvPr id="4" name="Rectangle 3"/>
          <p:cNvSpPr/>
          <p:nvPr/>
        </p:nvSpPr>
        <p:spPr>
          <a:xfrm>
            <a:off x="1219200" y="1955631"/>
            <a:ext cx="8229600" cy="1338828"/>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dirty="0"/>
              <a:t>Manager, 2 Supervisors and 3 leads</a:t>
            </a:r>
          </a:p>
          <a:p>
            <a:pPr marL="1200150" lvl="2" indent="-285750">
              <a:lnSpc>
                <a:spcPct val="150000"/>
              </a:lnSpc>
              <a:buFont typeface="Arial" panose="020B0604020202020204" pitchFamily="34" charset="0"/>
              <a:buChar char="•"/>
            </a:pPr>
            <a:r>
              <a:rPr lang="en-US" dirty="0"/>
              <a:t>40 staff FTEs and 15 contract CDI</a:t>
            </a:r>
          </a:p>
          <a:p>
            <a:pPr marL="1657350" lvl="3" indent="-285750">
              <a:lnSpc>
                <a:spcPct val="150000"/>
              </a:lnSpc>
              <a:buFont typeface="Arial" panose="020B0604020202020204" pitchFamily="34" charset="0"/>
              <a:buChar char="•"/>
            </a:pPr>
            <a:r>
              <a:rPr lang="en-US" dirty="0"/>
              <a:t>RN/APRN, MD/FMG/PAs</a:t>
            </a:r>
          </a:p>
        </p:txBody>
      </p:sp>
    </p:spTree>
    <p:extLst>
      <p:ext uri="{BB962C8B-B14F-4D97-AF65-F5344CB8AC3E}">
        <p14:creationId xmlns:p14="http://schemas.microsoft.com/office/powerpoint/2010/main" val="220449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972800" cy="842398"/>
          </a:xfrm>
        </p:spPr>
        <p:txBody>
          <a:bodyPr/>
          <a:lstStyle/>
          <a:p>
            <a:r>
              <a:rPr lang="en-US" altLang="en-US" sz="2800" dirty="0"/>
              <a:t>Yale New Haven Health CDI Program Highlights</a:t>
            </a:r>
            <a:endParaRPr lang="en-US" sz="2800" dirty="0"/>
          </a:p>
        </p:txBody>
      </p:sp>
      <p:sp>
        <p:nvSpPr>
          <p:cNvPr id="3" name="Content Placeholder 2"/>
          <p:cNvSpPr>
            <a:spLocks noGrp="1"/>
          </p:cNvSpPr>
          <p:nvPr>
            <p:ph idx="1"/>
          </p:nvPr>
        </p:nvSpPr>
        <p:spPr>
          <a:xfrm>
            <a:off x="914400" y="1447800"/>
            <a:ext cx="11074400" cy="4953001"/>
          </a:xfrm>
        </p:spPr>
        <p:txBody>
          <a:bodyPr/>
          <a:lstStyle/>
          <a:p>
            <a:pPr lvl="0">
              <a:lnSpc>
                <a:spcPct val="150000"/>
              </a:lnSpc>
            </a:pPr>
            <a:r>
              <a:rPr lang="en-US" dirty="0"/>
              <a:t>Clinical Documentation Department Program</a:t>
            </a:r>
          </a:p>
          <a:p>
            <a:pPr lvl="1">
              <a:lnSpc>
                <a:spcPct val="150000"/>
              </a:lnSpc>
            </a:pPr>
            <a:r>
              <a:rPr lang="en-US" dirty="0"/>
              <a:t>Epic and 3M 360</a:t>
            </a:r>
          </a:p>
          <a:p>
            <a:pPr lvl="1">
              <a:lnSpc>
                <a:spcPct val="150000"/>
              </a:lnSpc>
            </a:pPr>
            <a:r>
              <a:rPr lang="en-US" dirty="0"/>
              <a:t>100% CDI &amp; Coding collaboration </a:t>
            </a:r>
          </a:p>
          <a:p>
            <a:pPr lvl="2">
              <a:lnSpc>
                <a:spcPct val="150000"/>
              </a:lnSpc>
            </a:pPr>
            <a:r>
              <a:rPr lang="en-US" dirty="0"/>
              <a:t>All payer review</a:t>
            </a:r>
          </a:p>
          <a:p>
            <a:pPr lvl="2">
              <a:lnSpc>
                <a:spcPct val="150000"/>
              </a:lnSpc>
            </a:pPr>
            <a:r>
              <a:rPr lang="en-US" dirty="0"/>
              <a:t>Quality measures: Risk adjustment/mortality/PSIs/HACs</a:t>
            </a:r>
          </a:p>
          <a:p>
            <a:pPr lvl="2">
              <a:lnSpc>
                <a:spcPct val="150000"/>
              </a:lnSpc>
            </a:pPr>
            <a:r>
              <a:rPr lang="en-US" dirty="0"/>
              <a:t>Clinical validation and reimbursement</a:t>
            </a:r>
          </a:p>
          <a:p>
            <a:pPr lvl="2">
              <a:lnSpc>
                <a:spcPct val="150000"/>
              </a:lnSpc>
            </a:pPr>
            <a:r>
              <a:rPr lang="en-US" dirty="0"/>
              <a:t>Concurrent reviews</a:t>
            </a:r>
          </a:p>
          <a:p>
            <a:pPr lvl="2">
              <a:lnSpc>
                <a:spcPct val="150000"/>
              </a:lnSpc>
            </a:pPr>
            <a:r>
              <a:rPr lang="en-US" dirty="0"/>
              <a:t>Post coding &amp; CDI </a:t>
            </a:r>
            <a:r>
              <a:rPr lang="en-US" dirty="0" err="1"/>
              <a:t>prebill</a:t>
            </a:r>
            <a:r>
              <a:rPr lang="en-US" dirty="0"/>
              <a:t> second level reviews</a:t>
            </a:r>
          </a:p>
          <a:p>
            <a:pPr lvl="2">
              <a:lnSpc>
                <a:spcPct val="150000"/>
              </a:lnSpc>
            </a:pPr>
            <a:r>
              <a:rPr lang="en-US" dirty="0"/>
              <a:t>CDI/Coding 100% reconciliation</a:t>
            </a:r>
          </a:p>
          <a:p>
            <a:pPr lvl="1"/>
            <a:endParaRPr lang="en-US" dirty="0"/>
          </a:p>
        </p:txBody>
      </p:sp>
    </p:spTree>
    <p:extLst>
      <p:ext uri="{BB962C8B-B14F-4D97-AF65-F5344CB8AC3E}">
        <p14:creationId xmlns:p14="http://schemas.microsoft.com/office/powerpoint/2010/main" val="95198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LifePoint Health</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43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LifePoint Health</a:t>
            </a:r>
          </a:p>
        </p:txBody>
      </p:sp>
      <p:pic>
        <p:nvPicPr>
          <p:cNvPr id="3" name="Content Placeholder 2" descr="A picture containing text, map&#10;&#10;Description automatically generated">
            <a:extLst>
              <a:ext uri="{FF2B5EF4-FFF2-40B4-BE49-F238E27FC236}">
                <a16:creationId xmlns:a16="http://schemas.microsoft.com/office/drawing/2014/main" id="{72BA4EA5-42C9-4E46-96F1-ABB3AD6847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3690" y="1487260"/>
            <a:ext cx="8760510" cy="4456339"/>
          </a:xfrm>
        </p:spPr>
      </p:pic>
      <p:sp>
        <p:nvSpPr>
          <p:cNvPr id="4" name="TextBox 3">
            <a:extLst>
              <a:ext uri="{FF2B5EF4-FFF2-40B4-BE49-F238E27FC236}">
                <a16:creationId xmlns:a16="http://schemas.microsoft.com/office/drawing/2014/main" id="{729C4EFA-9494-4A1F-9CBF-D4B926422294}"/>
              </a:ext>
            </a:extLst>
          </p:cNvPr>
          <p:cNvSpPr txBox="1"/>
          <p:nvPr/>
        </p:nvSpPr>
        <p:spPr>
          <a:xfrm>
            <a:off x="1447800" y="5392511"/>
            <a:ext cx="4025461" cy="923330"/>
          </a:xfrm>
          <a:prstGeom prst="rect">
            <a:avLst/>
          </a:prstGeom>
          <a:noFill/>
        </p:spPr>
        <p:txBody>
          <a:bodyPr wrap="none" rtlCol="0">
            <a:spAutoFit/>
          </a:bodyPr>
          <a:lstStyle/>
          <a:p>
            <a:pPr lvl="0"/>
            <a:r>
              <a:rPr lang="en-US" dirty="0"/>
              <a:t>Serving 80+ communities in 30 states</a:t>
            </a:r>
          </a:p>
          <a:p>
            <a:pPr lvl="0"/>
            <a:r>
              <a:rPr lang="en-US" dirty="0"/>
              <a:t>Over 12,000 acute patient beds</a:t>
            </a:r>
          </a:p>
          <a:p>
            <a:endParaRPr lang="en-US" dirty="0"/>
          </a:p>
        </p:txBody>
      </p:sp>
    </p:spTree>
    <p:extLst>
      <p:ext uri="{BB962C8B-B14F-4D97-AF65-F5344CB8AC3E}">
        <p14:creationId xmlns:p14="http://schemas.microsoft.com/office/powerpoint/2010/main" val="341394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16000" y="228600"/>
            <a:ext cx="10972800" cy="842398"/>
          </a:xfrm>
        </p:spPr>
        <p:txBody>
          <a:bodyPr wrap="square" anchor="ctr">
            <a:normAutofit/>
          </a:bodyPr>
          <a:lstStyle/>
          <a:p>
            <a:r>
              <a:rPr lang="en-US" altLang="en-US" dirty="0"/>
              <a:t>LifePoint Health – CDI Structure</a:t>
            </a:r>
          </a:p>
        </p:txBody>
      </p:sp>
      <p:sp>
        <p:nvSpPr>
          <p:cNvPr id="9219" name="Content Placeholder 2"/>
          <p:cNvSpPr>
            <a:spLocks noGrp="1"/>
          </p:cNvSpPr>
          <p:nvPr>
            <p:ph sz="half" idx="1"/>
          </p:nvPr>
        </p:nvSpPr>
        <p:spPr>
          <a:xfrm>
            <a:off x="1016000" y="1519187"/>
            <a:ext cx="5384800" cy="4881773"/>
          </a:xfrm>
        </p:spPr>
        <p:txBody>
          <a:bodyPr wrap="square" anchor="t">
            <a:normAutofit/>
          </a:bodyPr>
          <a:lstStyle/>
          <a:p>
            <a:pPr lvl="0">
              <a:lnSpc>
                <a:spcPct val="90000"/>
              </a:lnSpc>
            </a:pPr>
            <a:r>
              <a:rPr lang="en-US" sz="2000" dirty="0"/>
              <a:t>CDI programs at 79 acute care facilities </a:t>
            </a:r>
          </a:p>
          <a:p>
            <a:pPr lvl="0">
              <a:lnSpc>
                <a:spcPct val="90000"/>
              </a:lnSpc>
            </a:pPr>
            <a:r>
              <a:rPr lang="en-US" sz="2000" dirty="0"/>
              <a:t>140 practicing CDIS reporting through HIM</a:t>
            </a:r>
          </a:p>
          <a:p>
            <a:pPr lvl="0">
              <a:lnSpc>
                <a:spcPct val="90000"/>
              </a:lnSpc>
            </a:pPr>
            <a:r>
              <a:rPr lang="en-US" sz="2000" dirty="0"/>
              <a:t>Credentialed staffing</a:t>
            </a:r>
          </a:p>
          <a:p>
            <a:pPr lvl="1">
              <a:lnSpc>
                <a:spcPct val="90000"/>
              </a:lnSpc>
            </a:pPr>
            <a:r>
              <a:rPr lang="en-US" dirty="0"/>
              <a:t>RN, LPN with CCDS and/or CDIP</a:t>
            </a:r>
          </a:p>
          <a:p>
            <a:pPr lvl="1">
              <a:lnSpc>
                <a:spcPct val="90000"/>
              </a:lnSpc>
            </a:pPr>
            <a:r>
              <a:rPr lang="en-US" dirty="0"/>
              <a:t>RHIA, RHIT, CCS with CCDS and/or CDIP</a:t>
            </a:r>
          </a:p>
          <a:p>
            <a:pPr>
              <a:lnSpc>
                <a:spcPct val="90000"/>
              </a:lnSpc>
            </a:pPr>
            <a:r>
              <a:rPr lang="en-US" sz="2000" dirty="0"/>
              <a:t>Inpatient CDI focus</a:t>
            </a:r>
          </a:p>
          <a:p>
            <a:pPr lvl="1">
              <a:lnSpc>
                <a:spcPct val="90000"/>
              </a:lnSpc>
            </a:pPr>
            <a:r>
              <a:rPr lang="en-US" dirty="0"/>
              <a:t>All facilities review DRG payors</a:t>
            </a:r>
          </a:p>
          <a:p>
            <a:pPr lvl="1">
              <a:lnSpc>
                <a:spcPct val="90000"/>
              </a:lnSpc>
            </a:pPr>
            <a:r>
              <a:rPr lang="en-US" dirty="0"/>
              <a:t>Some facilities review all payor types</a:t>
            </a:r>
          </a:p>
          <a:p>
            <a:pPr lvl="0">
              <a:lnSpc>
                <a:spcPct val="90000"/>
              </a:lnSpc>
            </a:pPr>
            <a:r>
              <a:rPr lang="en-US" sz="2000" dirty="0"/>
              <a:t>14 EHR systems</a:t>
            </a:r>
          </a:p>
          <a:p>
            <a:pPr lvl="1">
              <a:lnSpc>
                <a:spcPct val="90000"/>
              </a:lnSpc>
            </a:pPr>
            <a:r>
              <a:rPr lang="en-US" dirty="0"/>
              <a:t>Meditech, Siemens, MedHost, Cerner, EPIC, Allscripts, Paragon, McKesson Series</a:t>
            </a:r>
          </a:p>
          <a:p>
            <a:pPr>
              <a:lnSpc>
                <a:spcPct val="90000"/>
              </a:lnSpc>
            </a:pPr>
            <a:r>
              <a:rPr lang="en-US" sz="2000" dirty="0"/>
              <a:t>Hybrid work environment </a:t>
            </a:r>
          </a:p>
          <a:p>
            <a:pPr lvl="1">
              <a:lnSpc>
                <a:spcPct val="90000"/>
              </a:lnSpc>
            </a:pPr>
            <a:endParaRPr lang="en-US" dirty="0"/>
          </a:p>
        </p:txBody>
      </p:sp>
      <p:pic>
        <p:nvPicPr>
          <p:cNvPr id="4" name="Picture 3" descr="A picture containing person, holding, bat, looking&#10;&#10;Description automatically generated">
            <a:extLst>
              <a:ext uri="{FF2B5EF4-FFF2-40B4-BE49-F238E27FC236}">
                <a16:creationId xmlns:a16="http://schemas.microsoft.com/office/drawing/2014/main" id="{D4DC81AD-43BC-4B98-8115-4E7FC76E8F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4000" y="2177665"/>
            <a:ext cx="5384800" cy="3569469"/>
          </a:xfrm>
          <a:prstGeom prst="rect">
            <a:avLst/>
          </a:prstGeom>
          <a:noFill/>
        </p:spPr>
      </p:pic>
      <p:sp>
        <p:nvSpPr>
          <p:cNvPr id="5" name="TextBox 4">
            <a:extLst>
              <a:ext uri="{FF2B5EF4-FFF2-40B4-BE49-F238E27FC236}">
                <a16:creationId xmlns:a16="http://schemas.microsoft.com/office/drawing/2014/main" id="{092D55F3-F21A-479F-BDE4-0F7611346649}"/>
              </a:ext>
            </a:extLst>
          </p:cNvPr>
          <p:cNvSpPr txBox="1"/>
          <p:nvPr/>
        </p:nvSpPr>
        <p:spPr>
          <a:xfrm>
            <a:off x="9423674" y="5547079"/>
            <a:ext cx="2565126"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mn-lt"/>
                <a:cs typeface="+mn-cs"/>
                <a:hlinkClick r:id="rId3" tooltip="http://www.genomicslawreport.com/index.php/category/industry-news/mobile-health-industry-news/">
                  <a:extLst>
                    <a:ext uri="{A12FA001-AC4F-418D-AE19-62706E023703}">
                      <ahyp:hlinkClr xmlns:ahyp="http://schemas.microsoft.com/office/drawing/2018/hyperlinkcolor" val="tx"/>
                    </a:ext>
                  </a:extLst>
                </a:hlinkClick>
              </a:rPr>
              <a:t>This Photo</a:t>
            </a:r>
            <a:r>
              <a:rPr lang="en-US" sz="700">
                <a:solidFill>
                  <a:srgbClr val="FFFFFF"/>
                </a:solidFill>
                <a:latin typeface="+mn-lt"/>
                <a:cs typeface="+mn-cs"/>
              </a:rPr>
              <a:t> by Unknown Author is licensed under </a:t>
            </a:r>
            <a:r>
              <a:rPr lang="en-US" sz="700">
                <a:solidFill>
                  <a:srgbClr val="FFFFFF"/>
                </a:solidFill>
                <a:latin typeface="+mn-lt"/>
                <a:cs typeface="+mn-cs"/>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latin typeface="+mn-lt"/>
              <a:cs typeface="+mn-cs"/>
            </a:endParaRPr>
          </a:p>
        </p:txBody>
      </p:sp>
    </p:spTree>
    <p:extLst>
      <p:ext uri="{BB962C8B-B14F-4D97-AF65-F5344CB8AC3E}">
        <p14:creationId xmlns:p14="http://schemas.microsoft.com/office/powerpoint/2010/main" val="967438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16000" y="228600"/>
            <a:ext cx="10972800" cy="842398"/>
          </a:xfrm>
        </p:spPr>
        <p:txBody>
          <a:bodyPr vert="horz" wrap="square" lIns="91407" tIns="45704" rIns="91407" bIns="45704" numCol="1" anchor="ctr" anchorCtr="0" compatLnSpc="1">
            <a:prstTxWarp prst="textNoShape">
              <a:avLst/>
            </a:prstTxWarp>
            <a:normAutofit/>
          </a:bodyPr>
          <a:lstStyle/>
          <a:p>
            <a:r>
              <a:rPr lang="en-US" altLang="en-US" b="1" dirty="0"/>
              <a:t>LifePoint Health – Impact of COVID-19 2020</a:t>
            </a:r>
          </a:p>
        </p:txBody>
      </p:sp>
      <p:graphicFrame>
        <p:nvGraphicFramePr>
          <p:cNvPr id="9223" name="Content Placeholder 2">
            <a:extLst>
              <a:ext uri="{FF2B5EF4-FFF2-40B4-BE49-F238E27FC236}">
                <a16:creationId xmlns:a16="http://schemas.microsoft.com/office/drawing/2014/main" id="{33615C65-5FC5-4E7B-BDF3-CD6D8120813C}"/>
              </a:ext>
            </a:extLst>
          </p:cNvPr>
          <p:cNvGraphicFramePr>
            <a:graphicFrameLocks noGrp="1"/>
          </p:cNvGraphicFramePr>
          <p:nvPr>
            <p:ph idx="1"/>
          </p:nvPr>
        </p:nvGraphicFramePr>
        <p:xfrm>
          <a:off x="1016000" y="1500579"/>
          <a:ext cx="10972800" cy="4900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78030D9-D22A-4FF9-B748-361828CBCE23}"/>
              </a:ext>
            </a:extLst>
          </p:cNvPr>
          <p:cNvSpPr txBox="1"/>
          <p:nvPr/>
        </p:nvSpPr>
        <p:spPr>
          <a:xfrm>
            <a:off x="3962400" y="6479143"/>
            <a:ext cx="5083508" cy="369332"/>
          </a:xfrm>
          <a:prstGeom prst="rect">
            <a:avLst/>
          </a:prstGeom>
          <a:noFill/>
        </p:spPr>
        <p:txBody>
          <a:bodyPr wrap="none" rtlCol="0">
            <a:spAutoFit/>
          </a:bodyPr>
          <a:lstStyle/>
          <a:p>
            <a:r>
              <a:rPr lang="en-US" dirty="0">
                <a:hlinkClick r:id="rId7"/>
              </a:rPr>
              <a:t>http://www.lifepointhealth.net/covid-19-response</a:t>
            </a:r>
            <a:endParaRPr lang="en-US" dirty="0"/>
          </a:p>
        </p:txBody>
      </p:sp>
    </p:spTree>
    <p:extLst>
      <p:ext uri="{BB962C8B-B14F-4D97-AF65-F5344CB8AC3E}">
        <p14:creationId xmlns:p14="http://schemas.microsoft.com/office/powerpoint/2010/main" val="190111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16000" y="228600"/>
            <a:ext cx="10972800" cy="842398"/>
          </a:xfrm>
        </p:spPr>
        <p:txBody>
          <a:bodyPr vert="horz" wrap="square" lIns="91407" tIns="45704" rIns="91407" bIns="45704" numCol="1" anchor="ctr" anchorCtr="0" compatLnSpc="1">
            <a:prstTxWarp prst="textNoShape">
              <a:avLst/>
            </a:prstTxWarp>
            <a:normAutofit/>
          </a:bodyPr>
          <a:lstStyle/>
          <a:p>
            <a:r>
              <a:rPr lang="en-US" altLang="en-US" b="1" dirty="0"/>
              <a:t>LifePoint Health – Impact of COVID-19 2021</a:t>
            </a:r>
          </a:p>
        </p:txBody>
      </p:sp>
      <p:graphicFrame>
        <p:nvGraphicFramePr>
          <p:cNvPr id="9223" name="Content Placeholder 2">
            <a:extLst>
              <a:ext uri="{FF2B5EF4-FFF2-40B4-BE49-F238E27FC236}">
                <a16:creationId xmlns:a16="http://schemas.microsoft.com/office/drawing/2014/main" id="{33615C65-5FC5-4E7B-BDF3-CD6D8120813C}"/>
              </a:ext>
            </a:extLst>
          </p:cNvPr>
          <p:cNvGraphicFramePr>
            <a:graphicFrameLocks noGrp="1"/>
          </p:cNvGraphicFramePr>
          <p:nvPr>
            <p:ph idx="1"/>
          </p:nvPr>
        </p:nvGraphicFramePr>
        <p:xfrm>
          <a:off x="1016000" y="1500579"/>
          <a:ext cx="10972800" cy="4900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78030D9-D22A-4FF9-B748-361828CBCE23}"/>
              </a:ext>
            </a:extLst>
          </p:cNvPr>
          <p:cNvSpPr txBox="1"/>
          <p:nvPr/>
        </p:nvSpPr>
        <p:spPr>
          <a:xfrm>
            <a:off x="3962400" y="6479143"/>
            <a:ext cx="5083508" cy="369332"/>
          </a:xfrm>
          <a:prstGeom prst="rect">
            <a:avLst/>
          </a:prstGeom>
          <a:noFill/>
        </p:spPr>
        <p:txBody>
          <a:bodyPr wrap="none" rtlCol="0">
            <a:spAutoFit/>
          </a:bodyPr>
          <a:lstStyle/>
          <a:p>
            <a:r>
              <a:rPr lang="en-US" dirty="0">
                <a:hlinkClick r:id="rId7"/>
              </a:rPr>
              <a:t>http://www.lifepointhealth.net/covid-19-response</a:t>
            </a:r>
            <a:endParaRPr lang="en-US" dirty="0"/>
          </a:p>
        </p:txBody>
      </p:sp>
    </p:spTree>
    <p:extLst>
      <p:ext uri="{BB962C8B-B14F-4D97-AF65-F5344CB8AC3E}">
        <p14:creationId xmlns:p14="http://schemas.microsoft.com/office/powerpoint/2010/main" val="805138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Catholic Health</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208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Catholic Health Overview</a:t>
            </a:r>
          </a:p>
        </p:txBody>
      </p:sp>
      <p:sp>
        <p:nvSpPr>
          <p:cNvPr id="3" name="Content Placeholder 2"/>
          <p:cNvSpPr>
            <a:spLocks noGrp="1"/>
          </p:cNvSpPr>
          <p:nvPr>
            <p:ph idx="1"/>
          </p:nvPr>
        </p:nvSpPr>
        <p:spPr>
          <a:xfrm>
            <a:off x="1016000" y="1500579"/>
            <a:ext cx="10972800" cy="5357421"/>
          </a:xfrm>
        </p:spPr>
        <p:txBody>
          <a:bodyPr/>
          <a:lstStyle/>
          <a:p>
            <a:pPr>
              <a:buFont typeface="Wingdings" panose="05000000000000000000" pitchFamily="2" charset="2"/>
              <a:buChar char="v"/>
            </a:pPr>
            <a:r>
              <a:rPr lang="en-US" dirty="0"/>
              <a:t>Six Acute Hospitals</a:t>
            </a:r>
          </a:p>
          <a:p>
            <a:r>
              <a:rPr lang="en-US" dirty="0"/>
              <a:t>St Francis Hospital and Heart Center (364 Beds)</a:t>
            </a:r>
          </a:p>
          <a:p>
            <a:r>
              <a:rPr lang="en-US" dirty="0"/>
              <a:t>Mercy Hospital (405 Beds)</a:t>
            </a:r>
          </a:p>
          <a:p>
            <a:r>
              <a:rPr lang="en-US" dirty="0"/>
              <a:t>St. Catherine of Siena Hospital (350 Beds)</a:t>
            </a:r>
          </a:p>
          <a:p>
            <a:r>
              <a:rPr lang="en-US" dirty="0"/>
              <a:t>St Charles Hospital (260)</a:t>
            </a:r>
          </a:p>
          <a:p>
            <a:r>
              <a:rPr lang="en-US" dirty="0"/>
              <a:t>St Joseph Hospital (203)</a:t>
            </a:r>
          </a:p>
          <a:p>
            <a:r>
              <a:rPr lang="en-US" dirty="0"/>
              <a:t>Good Samaritan Hospital (477)</a:t>
            </a:r>
          </a:p>
          <a:p>
            <a:endParaRPr lang="en-US" dirty="0"/>
          </a:p>
          <a:p>
            <a:pPr>
              <a:buFont typeface="Wingdings" panose="05000000000000000000" pitchFamily="2" charset="2"/>
              <a:buChar char="v"/>
            </a:pPr>
            <a:r>
              <a:rPr lang="en-US" dirty="0"/>
              <a:t>Three skilled Nursing Facilities</a:t>
            </a:r>
          </a:p>
          <a:p>
            <a:pPr>
              <a:buFont typeface="Wingdings" panose="05000000000000000000" pitchFamily="2" charset="2"/>
              <a:buChar char="v"/>
            </a:pPr>
            <a:r>
              <a:rPr lang="en-US" dirty="0"/>
              <a:t>Home Nursing Services</a:t>
            </a:r>
          </a:p>
          <a:p>
            <a:pPr>
              <a:buFont typeface="Wingdings" panose="05000000000000000000" pitchFamily="2" charset="2"/>
              <a:buChar char="v"/>
            </a:pPr>
            <a:r>
              <a:rPr lang="en-US" dirty="0"/>
              <a:t>Hospice</a:t>
            </a:r>
          </a:p>
          <a:p>
            <a:endParaRPr lang="en-US" dirty="0"/>
          </a:p>
        </p:txBody>
      </p:sp>
    </p:spTree>
    <p:extLst>
      <p:ext uri="{BB962C8B-B14F-4D97-AF65-F5344CB8AC3E}">
        <p14:creationId xmlns:p14="http://schemas.microsoft.com/office/powerpoint/2010/main" val="267118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8128000" cy="842398"/>
          </a:xfrm>
          <a:solidFill>
            <a:schemeClr val="bg1"/>
          </a:solidFill>
        </p:spPr>
        <p:txBody>
          <a:bodyPr/>
          <a:lstStyle/>
          <a:p>
            <a:r>
              <a:rPr lang="en-US" dirty="0"/>
              <a:t>CDI Program</a:t>
            </a:r>
          </a:p>
        </p:txBody>
      </p:sp>
      <p:sp>
        <p:nvSpPr>
          <p:cNvPr id="3" name="Content Placeholder 2"/>
          <p:cNvSpPr>
            <a:spLocks noGrp="1"/>
          </p:cNvSpPr>
          <p:nvPr>
            <p:ph idx="1"/>
          </p:nvPr>
        </p:nvSpPr>
        <p:spPr>
          <a:xfrm>
            <a:off x="1016000" y="1905000"/>
            <a:ext cx="10972800" cy="4495800"/>
          </a:xfrm>
        </p:spPr>
        <p:txBody>
          <a:bodyPr/>
          <a:lstStyle/>
          <a:p>
            <a:r>
              <a:rPr lang="en-US" dirty="0"/>
              <a:t>Six acute facilities with robust inpatient CDI programs</a:t>
            </a:r>
          </a:p>
          <a:p>
            <a:r>
              <a:rPr lang="en-US" dirty="0"/>
              <a:t>Over the last 3-4 years we have moved towards hybrid onsite/remote work schedule. Currently all CDI staff working remote until further direction</a:t>
            </a:r>
          </a:p>
          <a:p>
            <a:r>
              <a:rPr lang="en-US" dirty="0"/>
              <a:t>EPIC is our source of truth</a:t>
            </a:r>
          </a:p>
          <a:p>
            <a:r>
              <a:rPr lang="en-US" dirty="0"/>
              <a:t>CDI currently performs concurrent and restrospective reviews on all payers.</a:t>
            </a:r>
          </a:p>
          <a:p>
            <a:r>
              <a:rPr lang="en-US" dirty="0"/>
              <a:t>CDI staff consist of RNs, NPs and PAs who are knowledgeable in ICD-10 CM/PCS coding rules and regulations</a:t>
            </a:r>
          </a:p>
        </p:txBody>
      </p:sp>
    </p:spTree>
    <p:extLst>
      <p:ext uri="{BB962C8B-B14F-4D97-AF65-F5344CB8AC3E}">
        <p14:creationId xmlns:p14="http://schemas.microsoft.com/office/powerpoint/2010/main" val="5821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B5524123-8766-4245-A5AB-8F28A917CD33}"/>
              </a:ext>
            </a:extLst>
          </p:cNvPr>
          <p:cNvSpPr txBox="1">
            <a:spLocks noChangeArrowheads="1"/>
          </p:cNvSpPr>
          <p:nvPr/>
        </p:nvSpPr>
        <p:spPr bwMode="auto">
          <a:xfrm>
            <a:off x="446183" y="3343278"/>
            <a:ext cx="5562600" cy="1774902"/>
          </a:xfrm>
          <a:prstGeom prst="rect">
            <a:avLst/>
          </a:prstGeom>
          <a:solidFill>
            <a:srgbClr val="FCF9FC"/>
          </a:solidFill>
          <a:ln>
            <a:noFill/>
          </a:ln>
        </p:spPr>
        <p:txBody>
          <a:bodyPr anchor="ctr"/>
          <a:lstStyle>
            <a:lvl1pPr>
              <a:spcBef>
                <a:spcPts val="1000"/>
              </a:spcBef>
              <a:buClr>
                <a:srgbClr val="003399"/>
              </a:buClr>
              <a:buChar char="•"/>
              <a:defRPr sz="3000">
                <a:solidFill>
                  <a:schemeClr val="tx1"/>
                </a:solidFill>
                <a:latin typeface="Arial" pitchFamily="34" charset="0"/>
              </a:defRPr>
            </a:lvl1pPr>
            <a:lvl2pPr marL="742950" indent="-285750">
              <a:spcBef>
                <a:spcPts val="1000"/>
              </a:spcBef>
              <a:buClr>
                <a:srgbClr val="003399"/>
              </a:buClr>
              <a:buChar char="–"/>
              <a:defRPr sz="2800">
                <a:solidFill>
                  <a:schemeClr val="tx1"/>
                </a:solidFill>
                <a:latin typeface="Arial" pitchFamily="34" charset="0"/>
              </a:defRPr>
            </a:lvl2pPr>
            <a:lvl3pPr marL="1143000" indent="-228600">
              <a:spcBef>
                <a:spcPts val="1000"/>
              </a:spcBef>
              <a:buClr>
                <a:srgbClr val="003399"/>
              </a:buClr>
              <a:buChar char="•"/>
              <a:defRPr sz="2400">
                <a:solidFill>
                  <a:schemeClr val="tx1"/>
                </a:solidFill>
                <a:latin typeface="Arial" pitchFamily="34" charset="0"/>
              </a:defRPr>
            </a:lvl3pPr>
            <a:lvl4pPr marL="1600200" indent="-228600">
              <a:spcBef>
                <a:spcPts val="1000"/>
              </a:spcBef>
              <a:buClr>
                <a:srgbClr val="003399"/>
              </a:buClr>
              <a:buChar char="–"/>
              <a:defRPr sz="2000">
                <a:solidFill>
                  <a:schemeClr val="tx1"/>
                </a:solidFill>
                <a:latin typeface="Arial" pitchFamily="34" charset="0"/>
              </a:defRPr>
            </a:lvl4pPr>
            <a:lvl5pPr marL="2057400" indent="-228600">
              <a:spcBef>
                <a:spcPts val="1000"/>
              </a:spcBef>
              <a:buClr>
                <a:srgbClr val="003399"/>
              </a:buClr>
              <a:buChar char="»"/>
              <a:defRPr sz="2000">
                <a:solidFill>
                  <a:schemeClr val="tx1"/>
                </a:solidFill>
                <a:latin typeface="Arial" pitchFamily="34" charset="0"/>
              </a:defRPr>
            </a:lvl5pPr>
            <a:lvl6pPr marL="2514600" indent="-228600" fontAlgn="base">
              <a:spcBef>
                <a:spcPts val="1000"/>
              </a:spcBef>
              <a:spcAft>
                <a:spcPct val="0"/>
              </a:spcAft>
              <a:buClr>
                <a:srgbClr val="003399"/>
              </a:buClr>
              <a:buChar char="»"/>
              <a:defRPr sz="2000">
                <a:solidFill>
                  <a:schemeClr val="tx1"/>
                </a:solidFill>
                <a:latin typeface="Arial" pitchFamily="34" charset="0"/>
              </a:defRPr>
            </a:lvl6pPr>
            <a:lvl7pPr marL="2971800" indent="-228600" fontAlgn="base">
              <a:spcBef>
                <a:spcPts val="1000"/>
              </a:spcBef>
              <a:spcAft>
                <a:spcPct val="0"/>
              </a:spcAft>
              <a:buClr>
                <a:srgbClr val="003399"/>
              </a:buClr>
              <a:buChar char="»"/>
              <a:defRPr sz="2000">
                <a:solidFill>
                  <a:schemeClr val="tx1"/>
                </a:solidFill>
                <a:latin typeface="Arial" pitchFamily="34" charset="0"/>
              </a:defRPr>
            </a:lvl7pPr>
            <a:lvl8pPr marL="3429000" indent="-228600" fontAlgn="base">
              <a:spcBef>
                <a:spcPts val="1000"/>
              </a:spcBef>
              <a:spcAft>
                <a:spcPct val="0"/>
              </a:spcAft>
              <a:buClr>
                <a:srgbClr val="003399"/>
              </a:buClr>
              <a:buChar char="»"/>
              <a:defRPr sz="2000">
                <a:solidFill>
                  <a:schemeClr val="tx1"/>
                </a:solidFill>
                <a:latin typeface="Arial" pitchFamily="34" charset="0"/>
              </a:defRPr>
            </a:lvl8pPr>
            <a:lvl9pPr marL="3886200" indent="-228600" fontAlgn="base">
              <a:spcBef>
                <a:spcPts val="1000"/>
              </a:spcBef>
              <a:spcAft>
                <a:spcPct val="0"/>
              </a:spcAft>
              <a:buClr>
                <a:srgbClr val="003399"/>
              </a:buClr>
              <a:buChar char="»"/>
              <a:defRPr sz="2000">
                <a:solidFill>
                  <a:schemeClr val="tx1"/>
                </a:solidFill>
                <a:latin typeface="Arial" pitchFamily="34" charset="0"/>
              </a:defRPr>
            </a:lvl9pPr>
          </a:lstStyle>
          <a:p>
            <a:pPr>
              <a:spcBef>
                <a:spcPct val="0"/>
              </a:spcBef>
              <a:buClrTx/>
              <a:buFontTx/>
              <a:buNone/>
            </a:pPr>
            <a:r>
              <a:rPr lang="en-US" altLang="en-US" sz="2800" i="1" dirty="0">
                <a:solidFill>
                  <a:srgbClr val="000000"/>
                </a:solidFill>
                <a:latin typeface="Arial Black" pitchFamily="34" charset="0"/>
              </a:rPr>
              <a:t>ACDIS Insights</a:t>
            </a:r>
            <a:r>
              <a:rPr lang="en-US" altLang="en-US" sz="2800" dirty="0">
                <a:solidFill>
                  <a:srgbClr val="000000"/>
                </a:solidFill>
                <a:latin typeface="Arial Black" pitchFamily="34" charset="0"/>
              </a:rPr>
              <a:t>: The second surge impact of COVID-19 on CDI</a:t>
            </a:r>
          </a:p>
        </p:txBody>
      </p:sp>
      <p:sp>
        <p:nvSpPr>
          <p:cNvPr id="7" name="TextBox 6">
            <a:extLst>
              <a:ext uri="{FF2B5EF4-FFF2-40B4-BE49-F238E27FC236}">
                <a16:creationId xmlns:a16="http://schemas.microsoft.com/office/drawing/2014/main" id="{286805D3-6577-47CF-8F95-8B371A9E36D8}"/>
              </a:ext>
            </a:extLst>
          </p:cNvPr>
          <p:cNvSpPr txBox="1">
            <a:spLocks noChangeArrowheads="1"/>
          </p:cNvSpPr>
          <p:nvPr/>
        </p:nvSpPr>
        <p:spPr bwMode="auto">
          <a:xfrm>
            <a:off x="446183" y="5118180"/>
            <a:ext cx="5562600" cy="471488"/>
          </a:xfrm>
          <a:prstGeom prst="rect">
            <a:avLst/>
          </a:prstGeom>
          <a:solidFill>
            <a:srgbClr val="E4CAE4"/>
          </a:solidFill>
          <a:ln>
            <a:noFill/>
          </a:ln>
        </p:spPr>
        <p:txBody>
          <a:bodyPr anchor="ctr"/>
          <a:lstStyle>
            <a:lvl1pPr>
              <a:spcBef>
                <a:spcPts val="1000"/>
              </a:spcBef>
              <a:buClr>
                <a:srgbClr val="003399"/>
              </a:buClr>
              <a:buChar char="•"/>
              <a:defRPr sz="3000">
                <a:solidFill>
                  <a:schemeClr val="tx1"/>
                </a:solidFill>
                <a:latin typeface="Arial" pitchFamily="34" charset="0"/>
              </a:defRPr>
            </a:lvl1pPr>
            <a:lvl2pPr marL="742950" indent="-285750">
              <a:spcBef>
                <a:spcPts val="1000"/>
              </a:spcBef>
              <a:buClr>
                <a:srgbClr val="003399"/>
              </a:buClr>
              <a:buChar char="–"/>
              <a:defRPr sz="2800">
                <a:solidFill>
                  <a:schemeClr val="tx1"/>
                </a:solidFill>
                <a:latin typeface="Arial" pitchFamily="34" charset="0"/>
              </a:defRPr>
            </a:lvl2pPr>
            <a:lvl3pPr marL="1143000" indent="-228600">
              <a:spcBef>
                <a:spcPts val="1000"/>
              </a:spcBef>
              <a:buClr>
                <a:srgbClr val="003399"/>
              </a:buClr>
              <a:buChar char="•"/>
              <a:defRPr sz="2400">
                <a:solidFill>
                  <a:schemeClr val="tx1"/>
                </a:solidFill>
                <a:latin typeface="Arial" pitchFamily="34" charset="0"/>
              </a:defRPr>
            </a:lvl3pPr>
            <a:lvl4pPr marL="1600200" indent="-228600">
              <a:spcBef>
                <a:spcPts val="1000"/>
              </a:spcBef>
              <a:buClr>
                <a:srgbClr val="003399"/>
              </a:buClr>
              <a:buChar char="–"/>
              <a:defRPr sz="2000">
                <a:solidFill>
                  <a:schemeClr val="tx1"/>
                </a:solidFill>
                <a:latin typeface="Arial" pitchFamily="34" charset="0"/>
              </a:defRPr>
            </a:lvl4pPr>
            <a:lvl5pPr marL="2057400" indent="-228600">
              <a:spcBef>
                <a:spcPts val="1000"/>
              </a:spcBef>
              <a:buClr>
                <a:srgbClr val="003399"/>
              </a:buClr>
              <a:buChar char="»"/>
              <a:defRPr sz="2000">
                <a:solidFill>
                  <a:schemeClr val="tx1"/>
                </a:solidFill>
                <a:latin typeface="Arial" pitchFamily="34" charset="0"/>
              </a:defRPr>
            </a:lvl5pPr>
            <a:lvl6pPr marL="2514600" indent="-228600" fontAlgn="base">
              <a:spcBef>
                <a:spcPts val="1000"/>
              </a:spcBef>
              <a:spcAft>
                <a:spcPct val="0"/>
              </a:spcAft>
              <a:buClr>
                <a:srgbClr val="003399"/>
              </a:buClr>
              <a:buChar char="»"/>
              <a:defRPr sz="2000">
                <a:solidFill>
                  <a:schemeClr val="tx1"/>
                </a:solidFill>
                <a:latin typeface="Arial" pitchFamily="34" charset="0"/>
              </a:defRPr>
            </a:lvl6pPr>
            <a:lvl7pPr marL="2971800" indent="-228600" fontAlgn="base">
              <a:spcBef>
                <a:spcPts val="1000"/>
              </a:spcBef>
              <a:spcAft>
                <a:spcPct val="0"/>
              </a:spcAft>
              <a:buClr>
                <a:srgbClr val="003399"/>
              </a:buClr>
              <a:buChar char="»"/>
              <a:defRPr sz="2000">
                <a:solidFill>
                  <a:schemeClr val="tx1"/>
                </a:solidFill>
                <a:latin typeface="Arial" pitchFamily="34" charset="0"/>
              </a:defRPr>
            </a:lvl7pPr>
            <a:lvl8pPr marL="3429000" indent="-228600" fontAlgn="base">
              <a:spcBef>
                <a:spcPts val="1000"/>
              </a:spcBef>
              <a:spcAft>
                <a:spcPct val="0"/>
              </a:spcAft>
              <a:buClr>
                <a:srgbClr val="003399"/>
              </a:buClr>
              <a:buChar char="»"/>
              <a:defRPr sz="2000">
                <a:solidFill>
                  <a:schemeClr val="tx1"/>
                </a:solidFill>
                <a:latin typeface="Arial" pitchFamily="34" charset="0"/>
              </a:defRPr>
            </a:lvl8pPr>
            <a:lvl9pPr marL="3886200" indent="-228600" fontAlgn="base">
              <a:spcBef>
                <a:spcPts val="1000"/>
              </a:spcBef>
              <a:spcAft>
                <a:spcPct val="0"/>
              </a:spcAft>
              <a:buClr>
                <a:srgbClr val="003399"/>
              </a:buClr>
              <a:buChar char="»"/>
              <a:defRPr sz="2000">
                <a:solidFill>
                  <a:schemeClr val="tx1"/>
                </a:solidFill>
                <a:latin typeface="Arial" pitchFamily="34" charset="0"/>
              </a:defRPr>
            </a:lvl9pPr>
          </a:lstStyle>
          <a:p>
            <a:pPr>
              <a:spcBef>
                <a:spcPct val="0"/>
              </a:spcBef>
              <a:buClrTx/>
              <a:buFontTx/>
              <a:buNone/>
            </a:pPr>
            <a:r>
              <a:rPr lang="en-US" altLang="en-US" sz="1200" dirty="0">
                <a:solidFill>
                  <a:srgbClr val="000000"/>
                </a:solidFill>
                <a:latin typeface="Arial Black" pitchFamily="34" charset="0"/>
              </a:rPr>
              <a:t>AN ACDIS WEBINAR PRESENTED ON FEBRUARY 11, 2021</a:t>
            </a:r>
          </a:p>
        </p:txBody>
      </p:sp>
    </p:spTree>
    <p:extLst>
      <p:ext uri="{BB962C8B-B14F-4D97-AF65-F5344CB8AC3E}">
        <p14:creationId xmlns:p14="http://schemas.microsoft.com/office/powerpoint/2010/main" val="4260994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0" y="228600"/>
            <a:ext cx="8128000" cy="842398"/>
          </a:xfrm>
          <a:solidFill>
            <a:schemeClr val="bg1"/>
          </a:solidFill>
        </p:spPr>
        <p:txBody>
          <a:bodyPr/>
          <a:lstStyle/>
          <a:p>
            <a:r>
              <a:rPr lang="en-US" dirty="0"/>
              <a:t>COVID-19 Impact </a:t>
            </a:r>
          </a:p>
        </p:txBody>
      </p:sp>
      <p:sp>
        <p:nvSpPr>
          <p:cNvPr id="5" name="Content Placeholder 4"/>
          <p:cNvSpPr>
            <a:spLocks noGrp="1"/>
          </p:cNvSpPr>
          <p:nvPr>
            <p:ph idx="1"/>
          </p:nvPr>
        </p:nvSpPr>
        <p:spPr>
          <a:xfrm>
            <a:off x="1016000" y="1295401"/>
            <a:ext cx="10972800" cy="5562600"/>
          </a:xfrm>
        </p:spPr>
        <p:txBody>
          <a:bodyPr>
            <a:normAutofit lnSpcReduction="10000"/>
          </a:bodyPr>
          <a:lstStyle/>
          <a:p>
            <a:r>
              <a:rPr lang="en-US" dirty="0"/>
              <a:t>Continue to ensure safety of our staff.</a:t>
            </a:r>
          </a:p>
          <a:p>
            <a:pPr marL="0" indent="0">
              <a:buNone/>
            </a:pPr>
            <a:r>
              <a:rPr lang="en-US" dirty="0"/>
              <a:t>	All coding analyst and CDI have remained remote from home since the 	first surge knowing there would be another surge. </a:t>
            </a:r>
          </a:p>
          <a:p>
            <a:r>
              <a:rPr lang="en-US" dirty="0"/>
              <a:t>Reinforce established policy on working remotely from home and monitor productivity and physician engagement.</a:t>
            </a:r>
          </a:p>
          <a:p>
            <a:r>
              <a:rPr lang="en-US" dirty="0"/>
              <a:t>Volume and landscape of reviews of the population of our patients we treat continues to vary</a:t>
            </a:r>
          </a:p>
          <a:p>
            <a:pPr marL="457200" lvl="1" indent="0">
              <a:buNone/>
            </a:pPr>
            <a:r>
              <a:rPr lang="en-US" dirty="0"/>
              <a:t>	Coding and CDI provided policies and procedures to accurately code and capture 	documentation for COVID-19 patients</a:t>
            </a:r>
          </a:p>
          <a:p>
            <a:pPr marL="457200" lvl="1" indent="0">
              <a:buNone/>
            </a:pPr>
            <a:r>
              <a:rPr lang="en-US" dirty="0"/>
              <a:t>	Newsletters emailed/mailed to the medical team regarding documentation guidelines</a:t>
            </a:r>
          </a:p>
          <a:p>
            <a:pPr marL="457200" lvl="1" indent="0">
              <a:buNone/>
            </a:pPr>
            <a:r>
              <a:rPr lang="en-US" dirty="0"/>
              <a:t>	New CPT codes to be added to chargemaster to reflect COVID-19 testing performed 	and vaccine administration</a:t>
            </a:r>
          </a:p>
          <a:p>
            <a:pPr>
              <a:buFont typeface="Arial" panose="020B0604020202020204" pitchFamily="34" charset="0"/>
              <a:buChar char="•"/>
            </a:pPr>
            <a:r>
              <a:rPr lang="en-US" dirty="0"/>
              <a:t>Acute Hospital at Home (</a:t>
            </a:r>
            <a:r>
              <a:rPr lang="en-US" dirty="0" err="1"/>
              <a:t>HaH</a:t>
            </a:r>
            <a:r>
              <a:rPr lang="en-US" dirty="0"/>
              <a:t>) Program</a:t>
            </a:r>
          </a:p>
          <a:p>
            <a:pPr lvl="1">
              <a:buFont typeface="Wingdings" panose="05000000000000000000" pitchFamily="2" charset="2"/>
              <a:buChar char="v"/>
            </a:pPr>
            <a:r>
              <a:rPr lang="en-US" dirty="0"/>
              <a:t>All six acute hospitals applied for CMS waiver which allows for increasing capacity to care for patients during COVID-19</a:t>
            </a:r>
          </a:p>
          <a:p>
            <a:pPr marL="0" indent="0">
              <a:buNone/>
            </a:pPr>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890819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200400"/>
            <a:ext cx="9550400" cy="1362075"/>
          </a:xfrm>
        </p:spPr>
        <p:txBody>
          <a:bodyPr/>
          <a:lstStyle/>
          <a:p>
            <a:r>
              <a:rPr lang="en-US" dirty="0"/>
              <a:t>Survey results: </a:t>
            </a:r>
            <a:r>
              <a:rPr lang="en-US" i="1" dirty="0"/>
              <a:t>Second surge impact of COVID-19 on CDI</a:t>
            </a:r>
          </a:p>
        </p:txBody>
      </p:sp>
    </p:spTree>
    <p:extLst>
      <p:ext uri="{BB962C8B-B14F-4D97-AF65-F5344CB8AC3E}">
        <p14:creationId xmlns:p14="http://schemas.microsoft.com/office/powerpoint/2010/main" val="1118985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6149" y="3266690"/>
            <a:ext cx="10972800" cy="1143000"/>
          </a:xfrm>
        </p:spPr>
        <p:txBody>
          <a:bodyPr/>
          <a:lstStyle/>
          <a:p>
            <a:r>
              <a:rPr dirty="0"/>
              <a:t>201</a:t>
            </a:r>
          </a:p>
        </p:txBody>
      </p:sp>
      <p:sp>
        <p:nvSpPr>
          <p:cNvPr id="4" name="Text Placeholder 3"/>
          <p:cNvSpPr>
            <a:spLocks noGrp="1"/>
          </p:cNvSpPr>
          <p:nvPr>
            <p:ph type="body" sz="quarter" idx="17"/>
          </p:nvPr>
        </p:nvSpPr>
        <p:spPr>
          <a:xfrm>
            <a:off x="1981200" y="3650865"/>
            <a:ext cx="5145616" cy="374649"/>
          </a:xfrm>
        </p:spPr>
        <p:txBody>
          <a:bodyPr/>
          <a:lstStyle/>
          <a:p>
            <a:pPr marL="0" indent="0">
              <a:buNone/>
            </a:pPr>
            <a:r>
              <a:rPr dirty="0"/>
              <a:t>Total Responses</a:t>
            </a:r>
          </a:p>
        </p:txBody>
      </p:sp>
      <p:sp>
        <p:nvSpPr>
          <p:cNvPr id="5" name="Text Placeholder 4"/>
          <p:cNvSpPr>
            <a:spLocks noGrp="1"/>
          </p:cNvSpPr>
          <p:nvPr>
            <p:ph type="body" sz="quarter" idx="18"/>
          </p:nvPr>
        </p:nvSpPr>
        <p:spPr>
          <a:xfrm>
            <a:off x="928336" y="4724400"/>
            <a:ext cx="7499349" cy="467783"/>
          </a:xfrm>
        </p:spPr>
        <p:txBody>
          <a:bodyPr/>
          <a:lstStyle/>
          <a:p>
            <a:pPr marL="0" indent="0">
              <a:buNone/>
            </a:pPr>
            <a:r>
              <a:rPr lang="en-US" dirty="0"/>
              <a:t>Survey opened December 2020; closed Jan. 15, 2021</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Q1: Has your CDI program moved to remote </a:t>
            </a:r>
            <a:br>
              <a:rPr lang="en-US" dirty="0"/>
            </a:br>
            <a:r>
              <a:rPr dirty="0"/>
              <a:t>as a result of the COVID-19 pandemic?</a:t>
            </a:r>
          </a:p>
        </p:txBody>
      </p:sp>
      <p:pic>
        <p:nvPicPr>
          <p:cNvPr id="4" name="Picture 3" descr="table5783965870.png"/>
          <p:cNvPicPr>
            <a:picLocks noChangeAspect="1"/>
          </p:cNvPicPr>
          <p:nvPr/>
        </p:nvPicPr>
        <p:blipFill>
          <a:blip r:embed="rId2"/>
          <a:stretch>
            <a:fillRect/>
          </a:stretch>
        </p:blipFill>
        <p:spPr>
          <a:xfrm>
            <a:off x="1066800" y="2043219"/>
            <a:ext cx="10058400" cy="347133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Q1: Has your CDI program moved to remote </a:t>
            </a:r>
            <a:br>
              <a:rPr lang="en-US" dirty="0"/>
            </a:br>
            <a:r>
              <a:rPr dirty="0"/>
              <a:t>as a result of the COVID-19 pandemic?</a:t>
            </a:r>
          </a:p>
        </p:txBody>
      </p:sp>
      <p:pic>
        <p:nvPicPr>
          <p:cNvPr id="4" name="Picture 3" descr="chart5783965870.png"/>
          <p:cNvPicPr>
            <a:picLocks noChangeAspect="1"/>
          </p:cNvPicPr>
          <p:nvPr/>
        </p:nvPicPr>
        <p:blipFill>
          <a:blip r:embed="rId2"/>
          <a:stretch>
            <a:fillRect/>
          </a:stretch>
        </p:blipFill>
        <p:spPr>
          <a:xfrm>
            <a:off x="1679346" y="1642116"/>
            <a:ext cx="8833307" cy="47586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Q2: If you have staff working onsite, please </a:t>
            </a:r>
            <a:br>
              <a:rPr lang="en-US" dirty="0"/>
            </a:br>
            <a:r>
              <a:rPr dirty="0"/>
              <a:t>describe your current onsite work arrangement.</a:t>
            </a:r>
          </a:p>
        </p:txBody>
      </p:sp>
      <p:sp>
        <p:nvSpPr>
          <p:cNvPr id="3" name="Content Placeholder 2"/>
          <p:cNvSpPr>
            <a:spLocks noGrp="1"/>
          </p:cNvSpPr>
          <p:nvPr>
            <p:ph idx="1"/>
          </p:nvPr>
        </p:nvSpPr>
        <p:spPr/>
        <p:txBody>
          <a:bodyPr/>
          <a:lstStyle/>
          <a:p>
            <a:r>
              <a:t>Answered: 74    Skipped: 127</a:t>
            </a:r>
          </a:p>
        </p:txBody>
      </p:sp>
      <p:pic>
        <p:nvPicPr>
          <p:cNvPr id="4" name="Picture 3" descr="table5783988140.png"/>
          <p:cNvPicPr>
            <a:picLocks noChangeAspect="1"/>
          </p:cNvPicPr>
          <p:nvPr/>
        </p:nvPicPr>
        <p:blipFill>
          <a:blip r:embed="rId2"/>
          <a:stretch>
            <a:fillRect/>
          </a:stretch>
        </p:blipFill>
        <p:spPr>
          <a:xfrm>
            <a:off x="1066800" y="1518285"/>
            <a:ext cx="10058400" cy="4521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Q2: If you have staff working onsite, please </a:t>
            </a:r>
            <a:br>
              <a:rPr lang="en-US" dirty="0"/>
            </a:br>
            <a:r>
              <a:rPr dirty="0"/>
              <a:t>describe your current onsite work arrangement.</a:t>
            </a:r>
          </a:p>
        </p:txBody>
      </p:sp>
      <p:pic>
        <p:nvPicPr>
          <p:cNvPr id="4" name="Picture 3" descr="chart5783988140.png"/>
          <p:cNvPicPr>
            <a:picLocks noChangeAspect="1"/>
          </p:cNvPicPr>
          <p:nvPr/>
        </p:nvPicPr>
        <p:blipFill>
          <a:blip r:embed="rId2"/>
          <a:stretch>
            <a:fillRect/>
          </a:stretch>
        </p:blipFill>
        <p:spPr>
          <a:xfrm>
            <a:off x="1752600" y="1752600"/>
            <a:ext cx="8833307" cy="475868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442519"/>
            <a:ext cx="10972800" cy="842398"/>
          </a:xfrm>
        </p:spPr>
        <p:txBody>
          <a:bodyPr/>
          <a:lstStyle/>
          <a:p>
            <a:r>
              <a:rPr sz="1800" dirty="0"/>
              <a:t>Q3: Does your organization review COVID-19 accounts pre-bill to help ensure the </a:t>
            </a:r>
            <a:br>
              <a:rPr lang="en-US" sz="1800" dirty="0"/>
            </a:br>
            <a:r>
              <a:rPr sz="1800" dirty="0"/>
              <a:t>presence or absence of a positive test result, and/or otherwise ensure accurate coding/billing of COVID-19?</a:t>
            </a:r>
          </a:p>
        </p:txBody>
      </p:sp>
      <p:pic>
        <p:nvPicPr>
          <p:cNvPr id="4" name="Picture 3" descr="chart5783988150.png"/>
          <p:cNvPicPr>
            <a:picLocks noChangeAspect="1"/>
          </p:cNvPicPr>
          <p:nvPr/>
        </p:nvPicPr>
        <p:blipFill>
          <a:blip r:embed="rId2"/>
          <a:stretch>
            <a:fillRect/>
          </a:stretch>
        </p:blipFill>
        <p:spPr>
          <a:xfrm>
            <a:off x="1679345" y="1399545"/>
            <a:ext cx="8833307" cy="475868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264" y="457200"/>
            <a:ext cx="10972800" cy="842398"/>
          </a:xfrm>
        </p:spPr>
        <p:txBody>
          <a:bodyPr/>
          <a:lstStyle/>
          <a:p>
            <a:r>
              <a:rPr sz="1800" dirty="0"/>
              <a:t>Q3: Does your organization review COVID-19 accounts pre-bill to help ensure the</a:t>
            </a:r>
            <a:br>
              <a:rPr lang="en-US" sz="1800" dirty="0"/>
            </a:br>
            <a:r>
              <a:rPr sz="1800" dirty="0"/>
              <a:t> presence or absence of a positive test result, and/or otherwise ensure accurate coding/billing of COVID-19?</a:t>
            </a:r>
          </a:p>
        </p:txBody>
      </p:sp>
      <p:pic>
        <p:nvPicPr>
          <p:cNvPr id="4" name="Picture 3" descr="table5783988150.png"/>
          <p:cNvPicPr>
            <a:picLocks noChangeAspect="1"/>
          </p:cNvPicPr>
          <p:nvPr/>
        </p:nvPicPr>
        <p:blipFill>
          <a:blip r:embed="rId2"/>
          <a:stretch>
            <a:fillRect/>
          </a:stretch>
        </p:blipFill>
        <p:spPr>
          <a:xfrm>
            <a:off x="1066800" y="2305685"/>
            <a:ext cx="10058400" cy="2946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dirty="0"/>
              <a:t>Q4: Has your CDI staff been asked to perform tasks outside of core </a:t>
            </a:r>
            <a:br>
              <a:rPr lang="en-US" sz="2000" dirty="0"/>
            </a:br>
            <a:r>
              <a:rPr sz="2000" dirty="0"/>
              <a:t>record review activities in the last 2-3 months, since the recent national spike in cases?</a:t>
            </a:r>
          </a:p>
        </p:txBody>
      </p:sp>
      <p:pic>
        <p:nvPicPr>
          <p:cNvPr id="4" name="Picture 3" descr="chart5783988160.png"/>
          <p:cNvPicPr>
            <a:picLocks noChangeAspect="1"/>
          </p:cNvPicPr>
          <p:nvPr/>
        </p:nvPicPr>
        <p:blipFill>
          <a:blip r:embed="rId2"/>
          <a:stretch>
            <a:fillRect/>
          </a:stretch>
        </p:blipFill>
        <p:spPr>
          <a:xfrm>
            <a:off x="1679345" y="1399545"/>
            <a:ext cx="8833307" cy="47586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Presented By</a:t>
            </a:r>
          </a:p>
        </p:txBody>
      </p:sp>
      <p:pic>
        <p:nvPicPr>
          <p:cNvPr id="2" name="Picture 1">
            <a:extLst>
              <a:ext uri="{FF2B5EF4-FFF2-40B4-BE49-F238E27FC236}">
                <a16:creationId xmlns:a16="http://schemas.microsoft.com/office/drawing/2014/main" id="{8807F3B9-D2DB-450A-8133-FAF09D518B97}"/>
              </a:ext>
            </a:extLst>
          </p:cNvPr>
          <p:cNvPicPr>
            <a:picLocks noChangeAspect="1"/>
          </p:cNvPicPr>
          <p:nvPr/>
        </p:nvPicPr>
        <p:blipFill>
          <a:blip r:embed="rId2"/>
          <a:stretch>
            <a:fillRect/>
          </a:stretch>
        </p:blipFill>
        <p:spPr>
          <a:xfrm>
            <a:off x="1711906" y="1532209"/>
            <a:ext cx="1249788" cy="1676545"/>
          </a:xfrm>
          <a:prstGeom prst="rect">
            <a:avLst/>
          </a:prstGeom>
        </p:spPr>
      </p:pic>
      <p:sp>
        <p:nvSpPr>
          <p:cNvPr id="7" name="Rectangle 3">
            <a:extLst>
              <a:ext uri="{FF2B5EF4-FFF2-40B4-BE49-F238E27FC236}">
                <a16:creationId xmlns:a16="http://schemas.microsoft.com/office/drawing/2014/main" id="{D52F2229-F6CF-4954-B938-8C00A45140C0}"/>
              </a:ext>
            </a:extLst>
          </p:cNvPr>
          <p:cNvSpPr txBox="1">
            <a:spLocks noChangeArrowheads="1"/>
          </p:cNvSpPr>
          <p:nvPr/>
        </p:nvSpPr>
        <p:spPr bwMode="auto">
          <a:xfrm>
            <a:off x="3149600" y="1500579"/>
            <a:ext cx="6705600" cy="490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lvl1pPr marL="341313" indent="-341313" algn="l" rtl="0" eaLnBrk="1" fontAlgn="base" hangingPunct="1">
              <a:spcBef>
                <a:spcPts val="600"/>
              </a:spcBef>
              <a:spcAft>
                <a:spcPct val="0"/>
              </a:spcAft>
              <a:buClr>
                <a:srgbClr val="711371"/>
              </a:buClr>
              <a:buChar char="•"/>
              <a:defRPr sz="2400">
                <a:solidFill>
                  <a:schemeClr val="tx1"/>
                </a:solidFill>
                <a:latin typeface="+mn-lt"/>
                <a:ea typeface="+mn-ea"/>
                <a:cs typeface="+mn-cs"/>
              </a:defRPr>
            </a:lvl1pPr>
            <a:lvl2pPr marL="741363" indent="-284163" algn="l" rtl="0" eaLnBrk="1" fontAlgn="base" hangingPunct="1">
              <a:spcBef>
                <a:spcPts val="600"/>
              </a:spcBef>
              <a:spcAft>
                <a:spcPct val="0"/>
              </a:spcAft>
              <a:buClr>
                <a:srgbClr val="711371"/>
              </a:buClr>
              <a:buChar char="–"/>
              <a:defRPr sz="2000">
                <a:solidFill>
                  <a:schemeClr val="tx1"/>
                </a:solidFill>
                <a:latin typeface="+mn-lt"/>
              </a:defRPr>
            </a:lvl2pPr>
            <a:lvl3pPr marL="1141413" indent="-227013" algn="l" rtl="0" eaLnBrk="1" fontAlgn="base" hangingPunct="1">
              <a:spcBef>
                <a:spcPts val="600"/>
              </a:spcBef>
              <a:spcAft>
                <a:spcPct val="0"/>
              </a:spcAft>
              <a:buClr>
                <a:srgbClr val="711371"/>
              </a:buClr>
              <a:buChar char="•"/>
              <a:defRPr sz="1800">
                <a:solidFill>
                  <a:schemeClr val="tx1"/>
                </a:solidFill>
                <a:latin typeface="+mn-lt"/>
              </a:defRPr>
            </a:lvl3pPr>
            <a:lvl4pPr marL="1598613" indent="-227013" algn="l" rtl="0" eaLnBrk="1" fontAlgn="base" hangingPunct="1">
              <a:spcBef>
                <a:spcPts val="600"/>
              </a:spcBef>
              <a:spcAft>
                <a:spcPct val="0"/>
              </a:spcAft>
              <a:buClr>
                <a:srgbClr val="711371"/>
              </a:buClr>
              <a:buChar char="–"/>
              <a:defRPr sz="1600">
                <a:solidFill>
                  <a:schemeClr val="tx1"/>
                </a:solidFill>
                <a:latin typeface="+mn-lt"/>
              </a:defRPr>
            </a:lvl4pPr>
            <a:lvl5pPr marL="2055813" indent="-227013" algn="l" rtl="0" eaLnBrk="1" fontAlgn="base" hangingPunct="1">
              <a:spcBef>
                <a:spcPts val="600"/>
              </a:spcBef>
              <a:spcAft>
                <a:spcPct val="0"/>
              </a:spcAft>
              <a:buClr>
                <a:srgbClr val="711371"/>
              </a:buClr>
              <a:buChar char="»"/>
              <a:defRPr sz="1600">
                <a:solidFill>
                  <a:schemeClr val="tx1"/>
                </a:solidFill>
                <a:latin typeface="+mn-lt"/>
              </a:defRPr>
            </a:lvl5pPr>
            <a:lvl6pPr marL="2513718" indent="-228519" algn="l" rtl="0" eaLnBrk="1" fontAlgn="base" hangingPunct="1">
              <a:spcBef>
                <a:spcPct val="20000"/>
              </a:spcBef>
              <a:spcAft>
                <a:spcPct val="0"/>
              </a:spcAft>
              <a:buChar char="»"/>
              <a:defRPr sz="2000">
                <a:solidFill>
                  <a:schemeClr val="tx1"/>
                </a:solidFill>
                <a:latin typeface="+mn-lt"/>
              </a:defRPr>
            </a:lvl6pPr>
            <a:lvl7pPr marL="2970758" indent="-228519" algn="l" rtl="0" eaLnBrk="1" fontAlgn="base" hangingPunct="1">
              <a:spcBef>
                <a:spcPct val="20000"/>
              </a:spcBef>
              <a:spcAft>
                <a:spcPct val="0"/>
              </a:spcAft>
              <a:buChar char="»"/>
              <a:defRPr sz="2000">
                <a:solidFill>
                  <a:schemeClr val="tx1"/>
                </a:solidFill>
                <a:latin typeface="+mn-lt"/>
              </a:defRPr>
            </a:lvl7pPr>
            <a:lvl8pPr marL="3427797" indent="-228519" algn="l" rtl="0" eaLnBrk="1" fontAlgn="base" hangingPunct="1">
              <a:spcBef>
                <a:spcPct val="20000"/>
              </a:spcBef>
              <a:spcAft>
                <a:spcPct val="0"/>
              </a:spcAft>
              <a:buChar char="»"/>
              <a:defRPr sz="2000">
                <a:solidFill>
                  <a:schemeClr val="tx1"/>
                </a:solidFill>
                <a:latin typeface="+mn-lt"/>
              </a:defRPr>
            </a:lvl8pPr>
            <a:lvl9pPr marL="3884837" indent="-228519"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2000" b="1" kern="0" dirty="0"/>
              <a:t>Tonia Catapano, BSN, RN, MHL, CCDS, CCS, RHIA, </a:t>
            </a:r>
            <a:r>
              <a:rPr lang="en-US" sz="2000" kern="0" dirty="0"/>
              <a:t>is the Director of Clinical Finance Operations for Yale New Haven Health System in New Haven, CT.  She provides oversight to CDI, Inpatient and Outpatient Coding including Home Care, Clinical and DRG Denials, Utilization Review and Utilization Management &amp; Revenue Recovery.  Catapano joined the CDI profession ten years ago and has worked to align the clinical and quality arena with the finance operations across the system.     </a:t>
            </a:r>
          </a:p>
        </p:txBody>
      </p:sp>
    </p:spTree>
    <p:extLst>
      <p:ext uri="{BB962C8B-B14F-4D97-AF65-F5344CB8AC3E}">
        <p14:creationId xmlns:p14="http://schemas.microsoft.com/office/powerpoint/2010/main" val="3483585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1800" dirty="0"/>
              <a:t>Q4: Has your CDI staff been asked to perform tasks outside of core record review</a:t>
            </a:r>
            <a:br>
              <a:rPr lang="en-US" sz="1800" dirty="0"/>
            </a:br>
            <a:r>
              <a:rPr sz="1800" dirty="0"/>
              <a:t> activities in the last 2-3 months, since the recent national spike in cases?</a:t>
            </a:r>
          </a:p>
        </p:txBody>
      </p:sp>
      <p:pic>
        <p:nvPicPr>
          <p:cNvPr id="4" name="Picture 3" descr="table5783988160.png"/>
          <p:cNvPicPr>
            <a:picLocks noChangeAspect="1"/>
          </p:cNvPicPr>
          <p:nvPr/>
        </p:nvPicPr>
        <p:blipFill>
          <a:blip r:embed="rId2"/>
          <a:stretch>
            <a:fillRect/>
          </a:stretch>
        </p:blipFill>
        <p:spPr>
          <a:xfrm>
            <a:off x="1066800" y="2568152"/>
            <a:ext cx="10058400" cy="242146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3451"/>
            <a:ext cx="10972800" cy="842398"/>
          </a:xfrm>
        </p:spPr>
        <p:txBody>
          <a:bodyPr/>
          <a:lstStyle/>
          <a:p>
            <a:r>
              <a:rPr sz="1800" dirty="0"/>
              <a:t>Q5: If you are performing tasks outside of core record reviews, what do they include? </a:t>
            </a:r>
            <a:br>
              <a:rPr lang="en-US" sz="1800" dirty="0"/>
            </a:br>
            <a:r>
              <a:rPr sz="1800" dirty="0"/>
              <a:t>Check all that apply. If you have not taken on additional responsibilities, please skip this question.</a:t>
            </a:r>
          </a:p>
        </p:txBody>
      </p:sp>
      <p:pic>
        <p:nvPicPr>
          <p:cNvPr id="4" name="Picture 3" descr="table5783988170.png"/>
          <p:cNvPicPr>
            <a:picLocks noChangeAspect="1"/>
          </p:cNvPicPr>
          <p:nvPr/>
        </p:nvPicPr>
        <p:blipFill>
          <a:blip r:embed="rId2"/>
          <a:stretch>
            <a:fillRect/>
          </a:stretch>
        </p:blipFill>
        <p:spPr>
          <a:xfrm>
            <a:off x="3082504" y="1399545"/>
            <a:ext cx="6026989" cy="475868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Q5. “Other” responses--sample</a:t>
            </a:r>
            <a:endParaRPr sz="2400" dirty="0"/>
          </a:p>
        </p:txBody>
      </p:sp>
      <p:sp>
        <p:nvSpPr>
          <p:cNvPr id="3" name="TextBox 2">
            <a:extLst>
              <a:ext uri="{FF2B5EF4-FFF2-40B4-BE49-F238E27FC236}">
                <a16:creationId xmlns:a16="http://schemas.microsoft.com/office/drawing/2014/main" id="{EC201FD8-C304-4A84-AC9A-605787769077}"/>
              </a:ext>
            </a:extLst>
          </p:cNvPr>
          <p:cNvSpPr txBox="1"/>
          <p:nvPr/>
        </p:nvSpPr>
        <p:spPr>
          <a:xfrm>
            <a:off x="1219200" y="1600200"/>
            <a:ext cx="9220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n-lt"/>
              </a:rPr>
              <a:t>Administering COVID-19 vaccinations (many of these)</a:t>
            </a:r>
          </a:p>
          <a:p>
            <a:pPr marL="285750" indent="-285750">
              <a:buFont typeface="Arial" panose="020B0604020202020204" pitchFamily="34" charset="0"/>
              <a:buChar char="•"/>
            </a:pPr>
            <a:r>
              <a:rPr lang="en-US" sz="2400" dirty="0">
                <a:latin typeface="+mn-lt"/>
              </a:rPr>
              <a:t>Case management duties/discharges/UR</a:t>
            </a:r>
          </a:p>
          <a:p>
            <a:pPr marL="285750" indent="-285750" algn="l">
              <a:buFont typeface="Arial" panose="020B0604020202020204" pitchFamily="34" charset="0"/>
              <a:buChar char="•"/>
            </a:pPr>
            <a:r>
              <a:rPr lang="en-US" sz="2400" dirty="0">
                <a:latin typeface="+mn-lt"/>
              </a:rPr>
              <a:t>C</a:t>
            </a:r>
            <a:r>
              <a:rPr lang="en-US" sz="2400" b="0" i="0" u="none" strike="noStrike" baseline="0" dirty="0">
                <a:latin typeface="+mn-lt"/>
              </a:rPr>
              <a:t>ommunication liaison between families and nursing, assisting with staff vaccinations, assisting with MDS's for our transitional/skilled bed unit</a:t>
            </a:r>
          </a:p>
          <a:p>
            <a:pPr marL="285750" indent="-285750" algn="l">
              <a:buFont typeface="Arial" panose="020B0604020202020204" pitchFamily="34" charset="0"/>
              <a:buChar char="•"/>
            </a:pPr>
            <a:r>
              <a:rPr lang="en-US" sz="2400" dirty="0">
                <a:latin typeface="+mn-lt"/>
              </a:rPr>
              <a:t>Staffing screening station</a:t>
            </a:r>
          </a:p>
          <a:p>
            <a:pPr marL="285750" indent="-285750" algn="l">
              <a:buFont typeface="Arial" panose="020B0604020202020204" pitchFamily="34" charset="0"/>
              <a:buChar char="•"/>
            </a:pPr>
            <a:r>
              <a:rPr lang="en-US" sz="2400" b="0" i="0" u="none" strike="noStrike" baseline="0" dirty="0">
                <a:latin typeface="+mn-lt"/>
              </a:rPr>
              <a:t>Assisting environmental services cleaning rooms</a:t>
            </a:r>
            <a:endParaRPr lang="en-US" sz="2400" dirty="0">
              <a:latin typeface="+mn-lt"/>
            </a:endParaRPr>
          </a:p>
        </p:txBody>
      </p:sp>
    </p:spTree>
    <p:extLst>
      <p:ext uri="{BB962C8B-B14F-4D97-AF65-F5344CB8AC3E}">
        <p14:creationId xmlns:p14="http://schemas.microsoft.com/office/powerpoint/2010/main" val="3925115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dirty="0"/>
              <a:t>Q6: How has your patient census been impacted due to COVID-19 in the </a:t>
            </a:r>
            <a:br>
              <a:rPr lang="en-US" sz="2000" dirty="0"/>
            </a:br>
            <a:r>
              <a:rPr sz="2000" dirty="0"/>
              <a:t>last 2-3 months, since the recent national spike in cases?</a:t>
            </a:r>
          </a:p>
        </p:txBody>
      </p:sp>
      <p:pic>
        <p:nvPicPr>
          <p:cNvPr id="4" name="Picture 3" descr="chart5783988180.png"/>
          <p:cNvPicPr>
            <a:picLocks noChangeAspect="1"/>
          </p:cNvPicPr>
          <p:nvPr/>
        </p:nvPicPr>
        <p:blipFill>
          <a:blip r:embed="rId2"/>
          <a:stretch>
            <a:fillRect/>
          </a:stretch>
        </p:blipFill>
        <p:spPr>
          <a:xfrm>
            <a:off x="1679345" y="1399545"/>
            <a:ext cx="8833307" cy="475868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1800" dirty="0"/>
              <a:t>Q6: How has your patient census been impacted due to COVID-19 in the last 2-3 </a:t>
            </a:r>
            <a:br>
              <a:rPr lang="en-US" sz="1800" dirty="0"/>
            </a:br>
            <a:r>
              <a:rPr sz="1800" dirty="0"/>
              <a:t>months, since the recent national spike in cases?</a:t>
            </a:r>
          </a:p>
        </p:txBody>
      </p:sp>
      <p:pic>
        <p:nvPicPr>
          <p:cNvPr id="4" name="Picture 3" descr="table5783988180.png"/>
          <p:cNvPicPr>
            <a:picLocks noChangeAspect="1"/>
          </p:cNvPicPr>
          <p:nvPr/>
        </p:nvPicPr>
        <p:blipFill>
          <a:blip r:embed="rId2"/>
          <a:stretch>
            <a:fillRect/>
          </a:stretch>
        </p:blipFill>
        <p:spPr>
          <a:xfrm>
            <a:off x="1066800" y="2043219"/>
            <a:ext cx="10058400" cy="347133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1800" dirty="0"/>
              <a:t>Q7: How have your hospital/organization’s surgical cases (elective surgeries) been</a:t>
            </a:r>
            <a:br>
              <a:rPr lang="en-US" sz="1800" dirty="0"/>
            </a:br>
            <a:r>
              <a:rPr sz="1800" dirty="0"/>
              <a:t> impacted due to COVID-19 in the last 2-3 months, since the recent national spike in cases?</a:t>
            </a:r>
          </a:p>
        </p:txBody>
      </p:sp>
      <p:pic>
        <p:nvPicPr>
          <p:cNvPr id="4" name="Picture 3" descr="table5783988190.png"/>
          <p:cNvPicPr>
            <a:picLocks noChangeAspect="1"/>
          </p:cNvPicPr>
          <p:nvPr/>
        </p:nvPicPr>
        <p:blipFill>
          <a:blip r:embed="rId2"/>
          <a:stretch>
            <a:fillRect/>
          </a:stretch>
        </p:blipFill>
        <p:spPr>
          <a:xfrm>
            <a:off x="1066800" y="1780752"/>
            <a:ext cx="10058400" cy="399626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1800" dirty="0"/>
              <a:t>Q7: How have your hospital/organization’s surgical cases (elective surgeries) </a:t>
            </a:r>
            <a:br>
              <a:rPr lang="en-US" sz="1800" dirty="0"/>
            </a:br>
            <a:r>
              <a:rPr sz="1800" dirty="0"/>
              <a:t>been impacted due to COVID-19 in the last 2-3 months, since the recent national spike in cases?</a:t>
            </a:r>
          </a:p>
        </p:txBody>
      </p:sp>
      <p:pic>
        <p:nvPicPr>
          <p:cNvPr id="4" name="Picture 3" descr="chart5783988190.png"/>
          <p:cNvPicPr>
            <a:picLocks noChangeAspect="1"/>
          </p:cNvPicPr>
          <p:nvPr/>
        </p:nvPicPr>
        <p:blipFill>
          <a:blip r:embed="rId2"/>
          <a:stretch>
            <a:fillRect/>
          </a:stretch>
        </p:blipFill>
        <p:spPr>
          <a:xfrm>
            <a:off x="1679345" y="1399545"/>
            <a:ext cx="8833307" cy="475868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a:t>Q8: How have your hospital/organization’s finances been </a:t>
            </a:r>
            <a:br>
              <a:rPr lang="en-US" sz="2400" dirty="0"/>
            </a:br>
            <a:r>
              <a:rPr sz="2400" dirty="0"/>
              <a:t>impacted by the COVID-19 pandemic?</a:t>
            </a:r>
          </a:p>
        </p:txBody>
      </p:sp>
      <p:sp>
        <p:nvSpPr>
          <p:cNvPr id="3" name="Content Placeholder 2"/>
          <p:cNvSpPr>
            <a:spLocks noGrp="1"/>
          </p:cNvSpPr>
          <p:nvPr>
            <p:ph idx="1"/>
          </p:nvPr>
        </p:nvSpPr>
        <p:spPr/>
        <p:txBody>
          <a:bodyPr/>
          <a:lstStyle/>
          <a:p>
            <a:r>
              <a:t>Answered: 177    Skipped: 24</a:t>
            </a:r>
          </a:p>
        </p:txBody>
      </p:sp>
      <p:pic>
        <p:nvPicPr>
          <p:cNvPr id="4" name="Picture 3" descr="chart5783988200.png"/>
          <p:cNvPicPr>
            <a:picLocks noChangeAspect="1"/>
          </p:cNvPicPr>
          <p:nvPr/>
        </p:nvPicPr>
        <p:blipFill>
          <a:blip r:embed="rId2"/>
          <a:stretch>
            <a:fillRect/>
          </a:stretch>
        </p:blipFill>
        <p:spPr>
          <a:xfrm>
            <a:off x="1066800" y="1408219"/>
            <a:ext cx="10058400" cy="474133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a:t>Q8: How have your hospital/organization’s finances been </a:t>
            </a:r>
            <a:br>
              <a:rPr lang="en-US" sz="2400" dirty="0"/>
            </a:br>
            <a:r>
              <a:rPr sz="2400" dirty="0"/>
              <a:t>impacted by the COVID-19 pandemic?</a:t>
            </a:r>
          </a:p>
        </p:txBody>
      </p:sp>
      <p:sp>
        <p:nvSpPr>
          <p:cNvPr id="3" name="Content Placeholder 2"/>
          <p:cNvSpPr>
            <a:spLocks noGrp="1"/>
          </p:cNvSpPr>
          <p:nvPr>
            <p:ph idx="1"/>
          </p:nvPr>
        </p:nvSpPr>
        <p:spPr/>
        <p:txBody>
          <a:bodyPr/>
          <a:lstStyle/>
          <a:p>
            <a:r>
              <a:t>Answered: 177    Skipped: 24</a:t>
            </a:r>
          </a:p>
        </p:txBody>
      </p:sp>
      <p:pic>
        <p:nvPicPr>
          <p:cNvPr id="4" name="Picture 3" descr="table5783988200.png"/>
          <p:cNvPicPr>
            <a:picLocks noChangeAspect="1"/>
          </p:cNvPicPr>
          <p:nvPr/>
        </p:nvPicPr>
        <p:blipFill>
          <a:blip r:embed="rId2"/>
          <a:stretch>
            <a:fillRect/>
          </a:stretch>
        </p:blipFill>
        <p:spPr>
          <a:xfrm>
            <a:off x="1066800" y="1518285"/>
            <a:ext cx="10058400" cy="4521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a:t>Q9: Has your CDI department been impacted by organization </a:t>
            </a:r>
            <a:br>
              <a:rPr lang="en-US" sz="2400" dirty="0"/>
            </a:br>
            <a:r>
              <a:rPr sz="2400" dirty="0"/>
              <a:t>cost-saving measures? Select all that apply.</a:t>
            </a:r>
          </a:p>
        </p:txBody>
      </p:sp>
      <p:pic>
        <p:nvPicPr>
          <p:cNvPr id="4" name="Picture 3" descr="table5783988210.png"/>
          <p:cNvPicPr>
            <a:picLocks noChangeAspect="1"/>
          </p:cNvPicPr>
          <p:nvPr/>
        </p:nvPicPr>
        <p:blipFill>
          <a:blip r:embed="rId2"/>
          <a:stretch>
            <a:fillRect/>
          </a:stretch>
        </p:blipFill>
        <p:spPr>
          <a:xfrm>
            <a:off x="2481347" y="1399545"/>
            <a:ext cx="7229304" cy="47586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Presented By</a:t>
            </a:r>
          </a:p>
        </p:txBody>
      </p:sp>
      <p:pic>
        <p:nvPicPr>
          <p:cNvPr id="5" name="Picture 4">
            <a:extLst>
              <a:ext uri="{FF2B5EF4-FFF2-40B4-BE49-F238E27FC236}">
                <a16:creationId xmlns:a16="http://schemas.microsoft.com/office/drawing/2014/main" id="{B4CD0BCC-6827-43B8-9CB5-4BF8E338BA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52600" y="1828800"/>
            <a:ext cx="1280160" cy="1245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3E5AC02B-4EC6-4DC3-BABD-39BD22CF0D44}"/>
              </a:ext>
            </a:extLst>
          </p:cNvPr>
          <p:cNvSpPr txBox="1"/>
          <p:nvPr/>
        </p:nvSpPr>
        <p:spPr>
          <a:xfrm>
            <a:off x="3533637" y="1676400"/>
            <a:ext cx="5937525" cy="4401205"/>
          </a:xfrm>
          <a:prstGeom prst="rect">
            <a:avLst/>
          </a:prstGeom>
          <a:noFill/>
        </p:spPr>
        <p:txBody>
          <a:bodyPr wrap="square" lIns="45720" rIns="45720" rtlCol="0">
            <a:spAutoFit/>
          </a:bodyPr>
          <a:lstStyle/>
          <a:p>
            <a:r>
              <a:rPr lang="en-US" sz="2000" b="1" dirty="0">
                <a:latin typeface="+mn-lt"/>
              </a:rPr>
              <a:t>Angie Comfort, RHIA, CDIP, CCS, CCS-P, CICA,</a:t>
            </a:r>
            <a:r>
              <a:rPr lang="en-US" sz="2000" dirty="0">
                <a:latin typeface="+mn-lt"/>
              </a:rPr>
              <a:t> is the senior director of CDI and coding operations for LifePoint Health in Brentwood, Tennessee. She has 30 years of experience in HIM, coding, and CDI. Prior to joining LifePoint, she was the senior director of HIM practice excellence for AHIMA. Comfort is a member of the Tennessee Health Information Management Association and is the MTHIMA president-elect. She has spoken as a subject matter expert for local, national, and international engagements. Comfort received a Bachelor of Science in Health Administration from Stephens College and an MBA from Trevecca Nazarene University.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2400" dirty="0"/>
              <a:t>Q</a:t>
            </a:r>
            <a:r>
              <a:rPr lang="en-US" sz="2400" dirty="0"/>
              <a:t>9</a:t>
            </a:r>
            <a:r>
              <a:rPr sz="2400" dirty="0"/>
              <a:t>: </a:t>
            </a:r>
            <a:r>
              <a:rPr lang="en-US" sz="2400" i="0" u="none" strike="noStrike" baseline="0" dirty="0"/>
              <a:t>“Other” responses (sample)</a:t>
            </a:r>
            <a:endParaRPr sz="2400" dirty="0"/>
          </a:p>
        </p:txBody>
      </p:sp>
      <p:sp>
        <p:nvSpPr>
          <p:cNvPr id="6" name="TextBox 5">
            <a:extLst>
              <a:ext uri="{FF2B5EF4-FFF2-40B4-BE49-F238E27FC236}">
                <a16:creationId xmlns:a16="http://schemas.microsoft.com/office/drawing/2014/main" id="{B83F075E-970B-4F89-A0FE-1E9C9D2BA163}"/>
              </a:ext>
            </a:extLst>
          </p:cNvPr>
          <p:cNvSpPr txBox="1"/>
          <p:nvPr/>
        </p:nvSpPr>
        <p:spPr>
          <a:xfrm>
            <a:off x="1219200" y="1600200"/>
            <a:ext cx="9220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n-lt"/>
              </a:rPr>
              <a:t>No merit raises</a:t>
            </a:r>
          </a:p>
          <a:p>
            <a:pPr marL="285750" indent="-285750">
              <a:buFont typeface="Arial" panose="020B0604020202020204" pitchFamily="34" charset="0"/>
              <a:buChar char="•"/>
            </a:pPr>
            <a:r>
              <a:rPr lang="en-US" sz="2400" dirty="0">
                <a:latin typeface="+mn-lt"/>
              </a:rPr>
              <a:t>Been asked to prepare to be deployed</a:t>
            </a:r>
          </a:p>
          <a:p>
            <a:pPr marL="285750" indent="-285750">
              <a:buFont typeface="Arial" panose="020B0604020202020204" pitchFamily="34" charset="0"/>
              <a:buChar char="•"/>
            </a:pPr>
            <a:r>
              <a:rPr lang="en-US" sz="2400" dirty="0">
                <a:latin typeface="+mn-lt"/>
              </a:rPr>
              <a:t>Decreased retirement contributions</a:t>
            </a:r>
          </a:p>
          <a:p>
            <a:pPr marL="285750" indent="-285750">
              <a:buFont typeface="Arial" panose="020B0604020202020204" pitchFamily="34" charset="0"/>
              <a:buChar char="•"/>
            </a:pPr>
            <a:r>
              <a:rPr lang="en-US" sz="2400" dirty="0">
                <a:latin typeface="+mn-lt"/>
              </a:rPr>
              <a:t>Benefits reduced/frozen vacation time</a:t>
            </a:r>
          </a:p>
          <a:p>
            <a:pPr marL="285750" indent="-285750">
              <a:buFont typeface="Arial" panose="020B0604020202020204" pitchFamily="34" charset="0"/>
              <a:buChar char="•"/>
            </a:pPr>
            <a:r>
              <a:rPr lang="en-US" sz="2400" dirty="0">
                <a:latin typeface="+mn-lt"/>
              </a:rPr>
              <a:t>Business as usual, only because our Director has been awesome in finding us ways to help to continue to justify our hours</a:t>
            </a:r>
          </a:p>
        </p:txBody>
      </p:sp>
    </p:spTree>
    <p:extLst>
      <p:ext uri="{BB962C8B-B14F-4D97-AF65-F5344CB8AC3E}">
        <p14:creationId xmlns:p14="http://schemas.microsoft.com/office/powerpoint/2010/main" val="2645779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2400" dirty="0"/>
              <a:t>Q</a:t>
            </a:r>
            <a:r>
              <a:rPr lang="en-US" sz="2400" dirty="0"/>
              <a:t>10</a:t>
            </a:r>
            <a:r>
              <a:rPr sz="2400" dirty="0"/>
              <a:t>: </a:t>
            </a:r>
            <a:r>
              <a:rPr lang="en-US" sz="2400" i="0" u="none" strike="noStrike" baseline="0" dirty="0"/>
              <a:t>What other changes have you made or experienced due</a:t>
            </a:r>
            <a:br>
              <a:rPr lang="en-US" sz="2400" i="0" u="none" strike="noStrike" baseline="0" dirty="0"/>
            </a:br>
            <a:r>
              <a:rPr lang="en-US" sz="2400" i="0" u="none" strike="noStrike" baseline="0" dirty="0"/>
              <a:t> to COVID-19? Please describe (open-ended question)</a:t>
            </a:r>
            <a:endParaRPr sz="2400" dirty="0"/>
          </a:p>
        </p:txBody>
      </p:sp>
      <p:sp>
        <p:nvSpPr>
          <p:cNvPr id="3" name="TextBox 2">
            <a:extLst>
              <a:ext uri="{FF2B5EF4-FFF2-40B4-BE49-F238E27FC236}">
                <a16:creationId xmlns:a16="http://schemas.microsoft.com/office/drawing/2014/main" id="{2E8F8202-9775-44B5-AA60-771A849B9BD2}"/>
              </a:ext>
            </a:extLst>
          </p:cNvPr>
          <p:cNvSpPr txBox="1"/>
          <p:nvPr/>
        </p:nvSpPr>
        <p:spPr>
          <a:xfrm>
            <a:off x="1295400" y="1600200"/>
            <a:ext cx="10287000" cy="4801314"/>
          </a:xfrm>
          <a:prstGeom prst="rect">
            <a:avLst/>
          </a:prstGeom>
          <a:noFill/>
        </p:spPr>
        <p:txBody>
          <a:bodyPr wrap="square" rtlCol="0">
            <a:spAutoFit/>
          </a:bodyPr>
          <a:lstStyle/>
          <a:p>
            <a:pPr marL="285750" indent="-285750">
              <a:buFont typeface="Arial" panose="020B0604020202020204" pitchFamily="34" charset="0"/>
              <a:buChar char="•"/>
            </a:pPr>
            <a:r>
              <a:rPr lang="en-US" sz="1800" b="0" i="0" u="none" strike="noStrike" baseline="0" dirty="0">
                <a:solidFill>
                  <a:srgbClr val="333E48"/>
                </a:solidFill>
                <a:latin typeface="LiberationSans"/>
              </a:rPr>
              <a:t>We review all payers and are doing deeper dives on charts to include quality/PSI reviews</a:t>
            </a:r>
          </a:p>
          <a:p>
            <a:pPr marL="285750" indent="-285750">
              <a:buFont typeface="Arial" panose="020B0604020202020204" pitchFamily="34" charset="0"/>
              <a:buChar char="•"/>
            </a:pPr>
            <a:r>
              <a:rPr lang="en-US" sz="1800" b="0" i="0" u="none" strike="noStrike" baseline="0" dirty="0">
                <a:solidFill>
                  <a:srgbClr val="333E48"/>
                </a:solidFill>
                <a:latin typeface="LiberationSans"/>
              </a:rPr>
              <a:t>We had been able to increase coverage and reviewed 93% of patients; now gone back and prioritized by payer</a:t>
            </a:r>
          </a:p>
          <a:p>
            <a:pPr marL="285750" indent="-285750">
              <a:buFont typeface="Arial" panose="020B0604020202020204" pitchFamily="34" charset="0"/>
              <a:buChar char="•"/>
            </a:pPr>
            <a:r>
              <a:rPr lang="en-US" sz="1800" b="0" i="0" u="none" strike="noStrike" baseline="0" dirty="0">
                <a:solidFill>
                  <a:srgbClr val="333E48"/>
                </a:solidFill>
                <a:latin typeface="LiberationSans"/>
              </a:rPr>
              <a:t>Abstracting cases into a COVID ICU registry for several months</a:t>
            </a:r>
          </a:p>
          <a:p>
            <a:pPr marL="285750" indent="-285750" algn="l">
              <a:buFont typeface="Arial" panose="020B0604020202020204" pitchFamily="34" charset="0"/>
              <a:buChar char="•"/>
            </a:pPr>
            <a:r>
              <a:rPr lang="en-US" sz="1800" b="0" i="0" u="none" strike="noStrike" baseline="0" dirty="0">
                <a:solidFill>
                  <a:srgbClr val="333E48"/>
                </a:solidFill>
                <a:latin typeface="LiberationSans"/>
              </a:rPr>
              <a:t>We have implemented pre-bill coding reviews of DRGs without CC/MCC, sole CC or MCC and mortality with low SOI/ROM</a:t>
            </a:r>
          </a:p>
          <a:p>
            <a:pPr marL="285750" indent="-285750" algn="l">
              <a:buFont typeface="Arial" panose="020B0604020202020204" pitchFamily="34" charset="0"/>
              <a:buChar char="•"/>
            </a:pPr>
            <a:r>
              <a:rPr lang="en-US" dirty="0">
                <a:solidFill>
                  <a:srgbClr val="333E48"/>
                </a:solidFill>
                <a:latin typeface="LiberationSans"/>
              </a:rPr>
              <a:t>M</a:t>
            </a:r>
            <a:r>
              <a:rPr lang="en-US" sz="1800" b="0" i="0" u="none" strike="noStrike" baseline="0" dirty="0">
                <a:solidFill>
                  <a:srgbClr val="333E48"/>
                </a:solidFill>
                <a:latin typeface="LiberationSans"/>
              </a:rPr>
              <a:t>oved to all payer review, but only on COVID patients. Since March 2020, we have placed COVID discharges on pre-bill holds</a:t>
            </a:r>
          </a:p>
          <a:p>
            <a:pPr marL="285750" indent="-285750" algn="l">
              <a:buFont typeface="Arial" panose="020B0604020202020204" pitchFamily="34" charset="0"/>
              <a:buChar char="•"/>
            </a:pPr>
            <a:r>
              <a:rPr lang="en-US" sz="1800" b="0" i="0" u="none" strike="noStrike" baseline="0" dirty="0">
                <a:solidFill>
                  <a:srgbClr val="333E48"/>
                </a:solidFill>
                <a:latin typeface="LiberationSans"/>
              </a:rPr>
              <a:t>The biggest change for the CDS is the review for the positive COVID lab test. This info is sent to the coder and HIM operations staff for information and/or follow-up</a:t>
            </a:r>
          </a:p>
          <a:p>
            <a:pPr marL="285750" indent="-285750" algn="l">
              <a:buFont typeface="Arial" panose="020B0604020202020204" pitchFamily="34" charset="0"/>
              <a:buChar char="•"/>
            </a:pPr>
            <a:r>
              <a:rPr lang="en-US" sz="1800" b="0" i="0" u="none" strike="noStrike" baseline="0" dirty="0">
                <a:solidFill>
                  <a:srgbClr val="333E48"/>
                </a:solidFill>
                <a:latin typeface="LiberationSans"/>
              </a:rPr>
              <a:t>Deeper dives, looking at OB, Newborn and Psych cases to determine if any opportunity for future reviews</a:t>
            </a:r>
          </a:p>
          <a:p>
            <a:pPr marL="285750" indent="-285750" algn="l">
              <a:buFont typeface="Arial" panose="020B0604020202020204" pitchFamily="34" charset="0"/>
              <a:buChar char="•"/>
            </a:pPr>
            <a:r>
              <a:rPr lang="en-US" sz="1800" b="0" i="0" u="none" strike="noStrike" baseline="0" dirty="0">
                <a:solidFill>
                  <a:srgbClr val="333E48"/>
                </a:solidFill>
                <a:latin typeface="LiberationSans"/>
              </a:rPr>
              <a:t>Formal provider education has had to be put on hold</a:t>
            </a:r>
          </a:p>
          <a:p>
            <a:pPr marL="285750" indent="-285750" algn="l">
              <a:buFont typeface="Arial" panose="020B0604020202020204" pitchFamily="34" charset="0"/>
              <a:buChar char="•"/>
            </a:pPr>
            <a:r>
              <a:rPr lang="en-US" sz="1800" b="0" i="0" u="none" strike="noStrike" baseline="0" dirty="0">
                <a:solidFill>
                  <a:srgbClr val="333E48"/>
                </a:solidFill>
                <a:latin typeface="LiberationSans"/>
              </a:rPr>
              <a:t>Education has gone virtual for CDI to practitioners and the CDI team gets coding updates often for better understanding of coding COVID. We dropped one contract CDI.</a:t>
            </a:r>
          </a:p>
          <a:p>
            <a:pPr marL="285750" indent="-285750" algn="l">
              <a:buFont typeface="Arial" panose="020B0604020202020204" pitchFamily="34" charset="0"/>
              <a:buChar char="•"/>
            </a:pPr>
            <a:r>
              <a:rPr lang="en-US" sz="1800" b="0" i="0" u="none" strike="noStrike" baseline="0" dirty="0">
                <a:solidFill>
                  <a:srgbClr val="333E48"/>
                </a:solidFill>
                <a:latin typeface="LiberationSans"/>
              </a:rPr>
              <a:t>Our Hospitalists and Intensivists are swamped, we will be limiting our queries to financially impactful queries, PSI queries, and clinical validation queries during the COVID-19 volume increase</a:t>
            </a:r>
          </a:p>
          <a:p>
            <a:endParaRPr lang="en-US" dirty="0"/>
          </a:p>
        </p:txBody>
      </p:sp>
    </p:spTree>
    <p:extLst>
      <p:ext uri="{BB962C8B-B14F-4D97-AF65-F5344CB8AC3E}">
        <p14:creationId xmlns:p14="http://schemas.microsoft.com/office/powerpoint/2010/main" val="2757297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a:t>Q11: With the recent national spike in COVID-19 cases, how </a:t>
            </a:r>
            <a:br>
              <a:rPr lang="en-US" sz="2400" dirty="0"/>
            </a:br>
            <a:r>
              <a:rPr sz="2400" dirty="0"/>
              <a:t>have you dealt with increased patient volume? Select all that apply.</a:t>
            </a:r>
          </a:p>
        </p:txBody>
      </p:sp>
      <p:sp>
        <p:nvSpPr>
          <p:cNvPr id="3" name="Content Placeholder 2"/>
          <p:cNvSpPr>
            <a:spLocks noGrp="1"/>
          </p:cNvSpPr>
          <p:nvPr>
            <p:ph idx="1"/>
          </p:nvPr>
        </p:nvSpPr>
        <p:spPr/>
        <p:txBody>
          <a:bodyPr/>
          <a:lstStyle/>
          <a:p>
            <a:r>
              <a:t>Answered: 177    Skipped: 24</a:t>
            </a:r>
          </a:p>
        </p:txBody>
      </p:sp>
      <p:pic>
        <p:nvPicPr>
          <p:cNvPr id="4" name="Picture 3" descr="table5783988230.png"/>
          <p:cNvPicPr>
            <a:picLocks noChangeAspect="1"/>
          </p:cNvPicPr>
          <p:nvPr/>
        </p:nvPicPr>
        <p:blipFill>
          <a:blip r:embed="rId2"/>
          <a:stretch>
            <a:fillRect/>
          </a:stretch>
        </p:blipFill>
        <p:spPr>
          <a:xfrm>
            <a:off x="1101905" y="1399545"/>
            <a:ext cx="9988191" cy="475868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dirty="0"/>
              <a:t>Q11: </a:t>
            </a:r>
            <a:r>
              <a:rPr lang="en-US" sz="2400" dirty="0"/>
              <a:t>“Other” responses (sample)</a:t>
            </a:r>
            <a:endParaRPr sz="2400" dirty="0"/>
          </a:p>
        </p:txBody>
      </p:sp>
      <p:sp>
        <p:nvSpPr>
          <p:cNvPr id="3" name="Content Placeholder 2"/>
          <p:cNvSpPr>
            <a:spLocks noGrp="1"/>
          </p:cNvSpPr>
          <p:nvPr>
            <p:ph idx="1"/>
          </p:nvPr>
        </p:nvSpPr>
        <p:spPr/>
        <p:txBody>
          <a:bodyPr/>
          <a:lstStyle/>
          <a:p>
            <a:pPr algn="l"/>
            <a:r>
              <a:rPr lang="en-US" b="0" i="0" u="none" strike="noStrike" baseline="0" dirty="0"/>
              <a:t>Using new software that utilizes artificial intelligence to prioritize cases by documentation opportunities</a:t>
            </a:r>
          </a:p>
          <a:p>
            <a:pPr algn="l"/>
            <a:r>
              <a:rPr lang="en-US" b="0" i="0" u="none" strike="noStrike" baseline="0" dirty="0"/>
              <a:t>Mortalities and COVID cases are prioritized</a:t>
            </a:r>
          </a:p>
          <a:p>
            <a:pPr algn="l"/>
            <a:r>
              <a:rPr lang="en-US" dirty="0"/>
              <a:t>W</a:t>
            </a:r>
            <a:r>
              <a:rPr lang="en-US" b="0" i="0" u="none" strike="noStrike" baseline="0" dirty="0"/>
              <a:t>e're doing the best we can with what we have</a:t>
            </a:r>
          </a:p>
          <a:p>
            <a:pPr algn="l"/>
            <a:r>
              <a:rPr lang="en-US" dirty="0"/>
              <a:t>D</a:t>
            </a:r>
            <a:r>
              <a:rPr lang="en-US" b="0" i="0" u="none" strike="noStrike" baseline="0" dirty="0"/>
              <a:t>epending on current staff to work extra to get the reviews done with no additional pay</a:t>
            </a:r>
            <a:endParaRPr dirty="0"/>
          </a:p>
        </p:txBody>
      </p:sp>
    </p:spTree>
    <p:extLst>
      <p:ext uri="{BB962C8B-B14F-4D97-AF65-F5344CB8AC3E}">
        <p14:creationId xmlns:p14="http://schemas.microsoft.com/office/powerpoint/2010/main" val="2519773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800" dirty="0"/>
              <a:t>Q12: If your hospital or organization has gone </a:t>
            </a:r>
            <a:br>
              <a:rPr lang="en-US" sz="2800" dirty="0"/>
            </a:br>
            <a:r>
              <a:rPr sz="2800" dirty="0"/>
              <a:t>remote, what are your future plans for remote work?</a:t>
            </a:r>
          </a:p>
        </p:txBody>
      </p:sp>
      <p:pic>
        <p:nvPicPr>
          <p:cNvPr id="4" name="Picture 3" descr="table5783988610.png"/>
          <p:cNvPicPr>
            <a:picLocks noChangeAspect="1"/>
          </p:cNvPicPr>
          <p:nvPr/>
        </p:nvPicPr>
        <p:blipFill>
          <a:blip r:embed="rId2"/>
          <a:stretch>
            <a:fillRect/>
          </a:stretch>
        </p:blipFill>
        <p:spPr>
          <a:xfrm>
            <a:off x="1594951" y="1399545"/>
            <a:ext cx="9002096" cy="475868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Q13: What short or long</a:t>
            </a:r>
            <a:r>
              <a:rPr lang="en-US" dirty="0"/>
              <a:t>-</a:t>
            </a:r>
            <a:r>
              <a:rPr dirty="0"/>
              <a:t>term impacts do you </a:t>
            </a:r>
            <a:br>
              <a:rPr lang="en-US" dirty="0"/>
            </a:br>
            <a:r>
              <a:rPr dirty="0"/>
              <a:t>expect from COVID-19? Check all that apply.</a:t>
            </a:r>
          </a:p>
        </p:txBody>
      </p:sp>
      <p:pic>
        <p:nvPicPr>
          <p:cNvPr id="4" name="Picture 3" descr="table5783988620.png"/>
          <p:cNvPicPr>
            <a:picLocks noChangeAspect="1"/>
          </p:cNvPicPr>
          <p:nvPr/>
        </p:nvPicPr>
        <p:blipFill>
          <a:blip r:embed="rId2"/>
          <a:stretch>
            <a:fillRect/>
          </a:stretch>
        </p:blipFill>
        <p:spPr>
          <a:xfrm>
            <a:off x="2623448" y="1399545"/>
            <a:ext cx="6945105" cy="475868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Panel discussion</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5821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Remote CDI: Present and future</a:t>
            </a:r>
          </a:p>
        </p:txBody>
      </p:sp>
      <p:sp>
        <p:nvSpPr>
          <p:cNvPr id="9219" name="Content Placeholder 2"/>
          <p:cNvSpPr>
            <a:spLocks noGrp="1"/>
          </p:cNvSpPr>
          <p:nvPr>
            <p:ph idx="1"/>
          </p:nvPr>
        </p:nvSpPr>
        <p:spPr/>
        <p:txBody>
          <a:bodyPr/>
          <a:lstStyle/>
          <a:p>
            <a:pPr lvl="1"/>
            <a:r>
              <a:rPr lang="en-US" dirty="0"/>
              <a:t>Transitioning to remote</a:t>
            </a:r>
          </a:p>
          <a:p>
            <a:pPr lvl="1"/>
            <a:r>
              <a:rPr lang="en-US" dirty="0"/>
              <a:t>Staying connected while remote</a:t>
            </a:r>
          </a:p>
          <a:p>
            <a:pPr lvl="1"/>
            <a:r>
              <a:rPr lang="en-US" dirty="0"/>
              <a:t>Loss of on-campus real estate</a:t>
            </a:r>
          </a:p>
          <a:p>
            <a:pPr lvl="1"/>
            <a:r>
              <a:rPr lang="en-US" dirty="0"/>
              <a:t>Orientation of </a:t>
            </a:r>
            <a:r>
              <a:rPr lang="en-US"/>
              <a:t>new staff</a:t>
            </a:r>
            <a:endParaRPr lang="en-US" dirty="0"/>
          </a:p>
          <a:p>
            <a:pPr lvl="1"/>
            <a:r>
              <a:rPr lang="en-US" dirty="0"/>
              <a:t>Future of remote CDI?</a:t>
            </a:r>
          </a:p>
        </p:txBody>
      </p:sp>
    </p:spTree>
    <p:extLst>
      <p:ext uri="{BB962C8B-B14F-4D97-AF65-F5344CB8AC3E}">
        <p14:creationId xmlns:p14="http://schemas.microsoft.com/office/powerpoint/2010/main" val="795629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dirty="0"/>
              <a:t>Polling Question #1</a:t>
            </a:r>
          </a:p>
        </p:txBody>
      </p:sp>
      <p:sp>
        <p:nvSpPr>
          <p:cNvPr id="10243" name="Content Placeholder 1"/>
          <p:cNvSpPr>
            <a:spLocks noGrp="1"/>
          </p:cNvSpPr>
          <p:nvPr>
            <p:ph idx="1"/>
          </p:nvPr>
        </p:nvSpPr>
        <p:spPr/>
        <p:txBody>
          <a:bodyPr/>
          <a:lstStyle/>
          <a:p>
            <a:pPr marL="0" lvl="0" indent="0">
              <a:buNone/>
            </a:pPr>
            <a:r>
              <a:rPr lang="en-US" b="1" dirty="0">
                <a:highlight>
                  <a:srgbClr val="FFFF00"/>
                </a:highlight>
              </a:rPr>
              <a:t>How are you orienting new staff during the pandemic?</a:t>
            </a:r>
            <a:endParaRPr lang="en-US" dirty="0">
              <a:highlight>
                <a:srgbClr val="FFFF00"/>
              </a:highlight>
            </a:endParaRPr>
          </a:p>
          <a:p>
            <a:pPr marL="457200" lvl="1" indent="0">
              <a:buNone/>
            </a:pPr>
            <a:r>
              <a:rPr lang="en-US" dirty="0"/>
              <a:t>We are coming on site (with PPE) to orient new staff</a:t>
            </a:r>
          </a:p>
          <a:p>
            <a:pPr marL="457200" lvl="1" indent="0">
              <a:buNone/>
            </a:pPr>
            <a:r>
              <a:rPr lang="en-US" dirty="0"/>
              <a:t>We are orienting new staff remotely via Zoom/</a:t>
            </a:r>
            <a:r>
              <a:rPr lang="en-US" dirty="0" err="1"/>
              <a:t>Goto</a:t>
            </a:r>
            <a:r>
              <a:rPr lang="en-US" dirty="0"/>
              <a:t>/etc.</a:t>
            </a:r>
          </a:p>
          <a:p>
            <a:pPr marL="457200" lvl="1" indent="0">
              <a:buNone/>
            </a:pPr>
            <a:r>
              <a:rPr lang="en-US" dirty="0"/>
              <a:t>We are using a vendor to assist with orientation</a:t>
            </a:r>
          </a:p>
          <a:p>
            <a:pPr marL="457200" lvl="1" indent="0">
              <a:buNone/>
            </a:pPr>
            <a:r>
              <a:rPr lang="en-US" dirty="0"/>
              <a:t>We are not orienting new staff/no new hires at this time</a:t>
            </a:r>
          </a:p>
          <a:p>
            <a:pPr marL="457200" lvl="1" indent="0">
              <a:buNone/>
            </a:pPr>
            <a:r>
              <a:rPr lang="en-US" dirty="0"/>
              <a:t>Other</a:t>
            </a:r>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lvl="0"/>
            <a:r>
              <a:rPr lang="en-US" sz="3000" dirty="0"/>
              <a:t>Coding, billing, reconciliation aspects of COVID-19</a:t>
            </a:r>
          </a:p>
        </p:txBody>
      </p:sp>
      <p:sp>
        <p:nvSpPr>
          <p:cNvPr id="9219" name="Content Placeholder 2"/>
          <p:cNvSpPr>
            <a:spLocks noGrp="1"/>
          </p:cNvSpPr>
          <p:nvPr>
            <p:ph idx="1"/>
          </p:nvPr>
        </p:nvSpPr>
        <p:spPr/>
        <p:txBody>
          <a:bodyPr/>
          <a:lstStyle/>
          <a:p>
            <a:pPr lvl="1"/>
            <a:r>
              <a:rPr lang="en-US" dirty="0"/>
              <a:t>Capturing positive test results in the record, qualifying for DRG bonus payments</a:t>
            </a:r>
          </a:p>
          <a:p>
            <a:pPr lvl="1"/>
            <a:r>
              <a:rPr lang="en-US" dirty="0"/>
              <a:t>Modifying EPIC/other EHRs for ease of capture</a:t>
            </a:r>
          </a:p>
          <a:p>
            <a:pPr lvl="1"/>
            <a:r>
              <a:rPr lang="en-US" dirty="0"/>
              <a:t>CMS Acute Hospital Care at Home program</a:t>
            </a:r>
          </a:p>
          <a:p>
            <a:pPr lvl="1"/>
            <a:r>
              <a:rPr lang="en-US" dirty="0"/>
              <a:t>Other documentation/coding/billing dilemmas</a:t>
            </a:r>
          </a:p>
        </p:txBody>
      </p:sp>
    </p:spTree>
    <p:extLst>
      <p:ext uri="{BB962C8B-B14F-4D97-AF65-F5344CB8AC3E}">
        <p14:creationId xmlns:p14="http://schemas.microsoft.com/office/powerpoint/2010/main" val="194181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Presented By</a:t>
            </a:r>
          </a:p>
        </p:txBody>
      </p:sp>
      <p:sp>
        <p:nvSpPr>
          <p:cNvPr id="7" name="TextBox 6">
            <a:extLst>
              <a:ext uri="{FF2B5EF4-FFF2-40B4-BE49-F238E27FC236}">
                <a16:creationId xmlns:a16="http://schemas.microsoft.com/office/drawing/2014/main" id="{3E5AC02B-4EC6-4DC3-BABD-39BD22CF0D44}"/>
              </a:ext>
            </a:extLst>
          </p:cNvPr>
          <p:cNvSpPr txBox="1"/>
          <p:nvPr/>
        </p:nvSpPr>
        <p:spPr>
          <a:xfrm>
            <a:off x="3587475" y="1500579"/>
            <a:ext cx="5937525" cy="3690947"/>
          </a:xfrm>
          <a:prstGeom prst="rect">
            <a:avLst/>
          </a:prstGeom>
          <a:noFill/>
        </p:spPr>
        <p:txBody>
          <a:bodyPr wrap="square" lIns="45720" rIns="45720" rtlCol="0">
            <a:spAutoFit/>
          </a:bodyPr>
          <a:lstStyle/>
          <a:p>
            <a:pPr>
              <a:lnSpc>
                <a:spcPct val="107000"/>
              </a:lnSpc>
              <a:spcAft>
                <a:spcPts val="800"/>
              </a:spcAft>
            </a:pPr>
            <a:r>
              <a:rPr lang="en-US" sz="2000" b="1" dirty="0">
                <a:latin typeface="+mn-lt"/>
              </a:rPr>
              <a:t>Adelaide M. La Rosa, RN, BSN, CCDS, CCDS-O, </a:t>
            </a:r>
            <a:r>
              <a:rPr lang="en-US" sz="2000" dirty="0">
                <a:latin typeface="+mn-lt"/>
              </a:rPr>
              <a:t>is the CHS Vice President for HIM, CDI, DRG Appeals, and EMPI for Catholic Health. She has 36 years of varied clinical healthcare and leadership experience and extensive knowledge of healthcare revenue cycle, ICD-10-CM/PCS, CPT-4 coding rules and regulations, MS/APR-DRG methodology, DRG validation, RAC and third-party insurance denials management. La Rosa is a recipient of the 2010 </a:t>
            </a:r>
            <a:r>
              <a:rPr lang="en-US" sz="2000" i="1" dirty="0">
                <a:latin typeface="+mn-lt"/>
              </a:rPr>
              <a:t>ACDIS Recognition of CDI Professional Achievement</a:t>
            </a:r>
            <a:r>
              <a:rPr lang="en-US" sz="2000" dirty="0">
                <a:latin typeface="+mn-lt"/>
              </a:rPr>
              <a:t> award. </a:t>
            </a:r>
            <a:endParaRPr lang="en-US" sz="2000" b="1" dirty="0">
              <a:latin typeface="+mn-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38DAB1F-2CEE-459C-A1A1-D7F44C9B3C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05000" y="1371600"/>
            <a:ext cx="1280160" cy="1706881"/>
          </a:xfrm>
          <a:prstGeom prst="rect">
            <a:avLst/>
          </a:prstGeom>
          <a:ln>
            <a:noFill/>
          </a:ln>
          <a:effectLst>
            <a:softEdge rad="112500"/>
          </a:effectLst>
        </p:spPr>
      </p:pic>
    </p:spTree>
    <p:extLst>
      <p:ext uri="{BB962C8B-B14F-4D97-AF65-F5344CB8AC3E}">
        <p14:creationId xmlns:p14="http://schemas.microsoft.com/office/powerpoint/2010/main" val="1901475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Hospital at Home (</a:t>
            </a:r>
            <a:r>
              <a:rPr lang="en-US" dirty="0" err="1"/>
              <a:t>HaH</a:t>
            </a:r>
            <a:r>
              <a:rPr lang="en-US" dirty="0"/>
              <a:t>) Program</a:t>
            </a:r>
          </a:p>
        </p:txBody>
      </p:sp>
      <p:sp>
        <p:nvSpPr>
          <p:cNvPr id="3" name="Content Placeholder 2"/>
          <p:cNvSpPr>
            <a:spLocks noGrp="1"/>
          </p:cNvSpPr>
          <p:nvPr>
            <p:ph idx="1"/>
          </p:nvPr>
        </p:nvSpPr>
        <p:spPr>
          <a:xfrm>
            <a:off x="1016000" y="914401"/>
            <a:ext cx="10972800" cy="5486400"/>
          </a:xfrm>
        </p:spPr>
        <p:txBody>
          <a:bodyPr/>
          <a:lstStyle/>
          <a:p>
            <a:endParaRPr lang="en-US" dirty="0"/>
          </a:p>
          <a:p>
            <a:r>
              <a:rPr lang="en-US" sz="1800" dirty="0"/>
              <a:t> </a:t>
            </a:r>
            <a:r>
              <a:rPr lang="en-US" sz="2000" dirty="0"/>
              <a:t>In November 2020, in response to the unprecedented public health crisis of Covid-19, CMS announced the Acute Hospital at Home (</a:t>
            </a:r>
            <a:r>
              <a:rPr lang="en-US" sz="2000" dirty="0" err="1"/>
              <a:t>HaH</a:t>
            </a:r>
            <a:r>
              <a:rPr lang="en-US" sz="2000" dirty="0"/>
              <a:t>) program. The stated goal was to provide “eligible hospitals with unprecedented regulatory flexibilities to treat eligible patients in their homes.” Patients could only be admitted after being evaluated in person in the hospital, and care would need to include a daily RN evaluation and twice daily in-person visits (nursing or paramedics). The CMS waiver focuses on increasing capacity to care for patients during COVID-19, and expires at the end of the public health emergency. CMS clearly differentiates this program from traditional home health services, and noted that Hospital at Home is for “beneficiaries who require acute inpatient admission to a hospital and who require at least daily rounding by a physician and a medical team monitoring their care needs on an ongoing basis.” In addition, the CMS waiver allows lifting of “</a:t>
            </a:r>
            <a:r>
              <a:rPr lang="en-US" sz="2000" b="1" dirty="0"/>
              <a:t>§482.23(b) </a:t>
            </a:r>
            <a:r>
              <a:rPr lang="en-US" sz="2000" dirty="0"/>
              <a:t>and </a:t>
            </a:r>
            <a:r>
              <a:rPr lang="en-US" sz="2000" b="1" dirty="0"/>
              <a:t>(b)(1) </a:t>
            </a:r>
            <a:r>
              <a:rPr lang="en-US" sz="2000" dirty="0"/>
              <a:t>of the Hospital Conditions of Participation, which require nursing services to be provided on premises 24 hours a day, 7 days a week and the immediate availability of a registered nurse for care of any patient.” </a:t>
            </a:r>
          </a:p>
        </p:txBody>
      </p:sp>
    </p:spTree>
    <p:extLst>
      <p:ext uri="{BB962C8B-B14F-4D97-AF65-F5344CB8AC3E}">
        <p14:creationId xmlns:p14="http://schemas.microsoft.com/office/powerpoint/2010/main" val="2415077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1353800" cy="842398"/>
          </a:xfrm>
        </p:spPr>
        <p:txBody>
          <a:bodyPr/>
          <a:lstStyle/>
          <a:p>
            <a:r>
              <a:rPr lang="en-US" sz="3000" dirty="0"/>
              <a:t>Coding and Documentation Impact on COVID Reimbursement</a:t>
            </a:r>
          </a:p>
        </p:txBody>
      </p:sp>
      <p:sp>
        <p:nvSpPr>
          <p:cNvPr id="3" name="Content Placeholder 2"/>
          <p:cNvSpPr>
            <a:spLocks noGrp="1"/>
          </p:cNvSpPr>
          <p:nvPr>
            <p:ph idx="1"/>
          </p:nvPr>
        </p:nvSpPr>
        <p:spPr/>
        <p:txBody>
          <a:bodyPr/>
          <a:lstStyle/>
          <a:p>
            <a:endParaRPr lang="en-US" dirty="0"/>
          </a:p>
          <a:p>
            <a:r>
              <a:rPr lang="en-US" dirty="0"/>
              <a:t> </a:t>
            </a:r>
            <a:r>
              <a:rPr lang="en-US" b="1" dirty="0"/>
              <a:t>Inpatient Prospective Payment System (IPPS) Hospitals - </a:t>
            </a:r>
            <a:r>
              <a:rPr lang="en-US" dirty="0"/>
              <a:t>Section 3710 of the CARES Act directs the Secretary to increase the weighting factor of the assigned Diagnosis-Related Group (DRG) by 20 percent for an individual diagnosed with COVID-19 discharged during the COVID-19 Public Health Emergency (PHE) period</a:t>
            </a:r>
          </a:p>
          <a:p>
            <a:pPr marL="0" indent="0">
              <a:buNone/>
            </a:pPr>
            <a:r>
              <a:rPr lang="en-US" dirty="0"/>
              <a:t>	</a:t>
            </a:r>
            <a:r>
              <a:rPr lang="en-US" dirty="0">
                <a:hlinkClick r:id="rId2"/>
              </a:rPr>
              <a:t>https://www.cms.gov/files/document/se20015.pdf</a:t>
            </a:r>
            <a:endParaRPr lang="en-US" dirty="0"/>
          </a:p>
          <a:p>
            <a:pPr marL="0" indent="0">
              <a:buNone/>
            </a:pPr>
            <a:endParaRPr lang="en-US" dirty="0"/>
          </a:p>
          <a:p>
            <a:pPr marL="0" indent="0">
              <a:buNone/>
            </a:pPr>
            <a:endParaRPr lang="en-US" dirty="0"/>
          </a:p>
          <a:p>
            <a:r>
              <a:rPr lang="en-US" b="1" dirty="0"/>
              <a:t>COVID-19 Add on Payment for New Treatments</a:t>
            </a:r>
          </a:p>
          <a:p>
            <a:pPr marL="0" indent="0">
              <a:buNone/>
            </a:pPr>
            <a:r>
              <a:rPr lang="en-US" sz="2000" b="1" dirty="0"/>
              <a:t>	</a:t>
            </a:r>
            <a:r>
              <a:rPr lang="en-US" sz="2000" b="1" dirty="0">
                <a:hlinkClick r:id="rId3"/>
              </a:rPr>
              <a:t>https://www.cms.gov/medicare/covid-19/covid-19-treatments-add-payment-nctap</a:t>
            </a:r>
            <a:endParaRPr lang="en-US" sz="2000" b="1" dirty="0"/>
          </a:p>
          <a:p>
            <a:pPr marL="0" indent="0">
              <a:buNone/>
            </a:pPr>
            <a:endParaRPr lang="en-US" sz="2000" b="1" dirty="0"/>
          </a:p>
          <a:p>
            <a:pPr marL="0" indent="0">
              <a:buNone/>
            </a:pPr>
            <a:endParaRPr lang="en-US" sz="2000" b="1" dirty="0"/>
          </a:p>
        </p:txBody>
      </p:sp>
      <p:pic>
        <p:nvPicPr>
          <p:cNvPr id="1026" name="Picture 2">
            <a:extLst>
              <a:ext uri="{FF2B5EF4-FFF2-40B4-BE49-F238E27FC236}">
                <a16:creationId xmlns:a16="http://schemas.microsoft.com/office/drawing/2014/main" id="{E5627694-4EBA-45F7-BC27-9628A719D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67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LN Connects - Official CMS news from the Medicare Learning Network®">
            <a:extLst>
              <a:ext uri="{FF2B5EF4-FFF2-40B4-BE49-F238E27FC236}">
                <a16:creationId xmlns:a16="http://schemas.microsoft.com/office/drawing/2014/main" id="{6007ECAF-0E69-44A2-B064-8BA4528AE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951758"/>
            <a:ext cx="66675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F8AE61D-D759-4123-AE4C-85F716C88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6750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135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lvl="0"/>
            <a:r>
              <a:rPr lang="en-US" sz="3000" dirty="0"/>
              <a:t>Lessons learned</a:t>
            </a:r>
          </a:p>
        </p:txBody>
      </p:sp>
      <p:sp>
        <p:nvSpPr>
          <p:cNvPr id="9219" name="Content Placeholder 2"/>
          <p:cNvSpPr>
            <a:spLocks noGrp="1"/>
          </p:cNvSpPr>
          <p:nvPr>
            <p:ph idx="1"/>
          </p:nvPr>
        </p:nvSpPr>
        <p:spPr/>
        <p:txBody>
          <a:bodyPr/>
          <a:lstStyle/>
          <a:p>
            <a:pPr lvl="1"/>
            <a:r>
              <a:rPr lang="en-US" dirty="0"/>
              <a:t>What are your biggest takeaways from the pandemic, personally and professionally?</a:t>
            </a:r>
          </a:p>
          <a:p>
            <a:pPr lvl="1"/>
            <a:r>
              <a:rPr lang="en-US" dirty="0"/>
              <a:t>What long and short-term impacts will it have on the future of the CDI profession?</a:t>
            </a:r>
          </a:p>
          <a:p>
            <a:pPr lvl="1"/>
            <a:r>
              <a:rPr lang="en-US" dirty="0"/>
              <a:t>What do CDI departments need to do to bounce back?</a:t>
            </a:r>
          </a:p>
          <a:p>
            <a:pPr lvl="1"/>
            <a:r>
              <a:rPr lang="en-US" dirty="0"/>
              <a:t>What is next for your respective organizations?</a:t>
            </a:r>
          </a:p>
        </p:txBody>
      </p:sp>
    </p:spTree>
    <p:extLst>
      <p:ext uri="{BB962C8B-B14F-4D97-AF65-F5344CB8AC3E}">
        <p14:creationId xmlns:p14="http://schemas.microsoft.com/office/powerpoint/2010/main" val="380749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13"/>
          <p:cNvSpPr txBox="1">
            <a:spLocks noChangeArrowheads="1"/>
          </p:cNvSpPr>
          <p:nvPr/>
        </p:nvSpPr>
        <p:spPr bwMode="auto">
          <a:xfrm>
            <a:off x="3200400" y="4902619"/>
            <a:ext cx="6400800" cy="1143000"/>
          </a:xfrm>
          <a:prstGeom prst="rect">
            <a:avLst/>
          </a:prstGeom>
          <a:solidFill>
            <a:srgbClr val="E4CAE4">
              <a:alpha val="50196"/>
            </a:srgbClr>
          </a:solidFill>
          <a:ln w="9525">
            <a:solidFill>
              <a:schemeClr val="accent1"/>
            </a:solidFill>
          </a:ln>
        </p:spPr>
        <p:txBody>
          <a:bodyPr lIns="91407" tIns="45704" rIns="91407" bIns="45704" anchor="ctr">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spcBef>
                <a:spcPct val="50000"/>
              </a:spcBef>
              <a:buClr>
                <a:srgbClr val="009999"/>
              </a:buClr>
              <a:buSzPct val="90000"/>
            </a:pPr>
            <a:r>
              <a:rPr lang="en-US" altLang="en-US" sz="2400" b="1" dirty="0">
                <a:solidFill>
                  <a:srgbClr val="040404"/>
                </a:solidFill>
                <a:latin typeface="+mn-lt"/>
                <a:ea typeface="MS PGothic" pitchFamily="34" charset="-128"/>
              </a:rPr>
              <a:t>To submit a question:</a:t>
            </a:r>
          </a:p>
          <a:p>
            <a:pPr algn="ctr"/>
            <a:r>
              <a:rPr lang="en-US" altLang="en-US" sz="2000" dirty="0">
                <a:solidFill>
                  <a:srgbClr val="040404"/>
                </a:solidFill>
                <a:latin typeface="+mn-lt"/>
                <a:ea typeface="MS PGothic" pitchFamily="34" charset="-128"/>
              </a:rPr>
              <a:t>Click on the Q&amp;A widget at the bottom of your screen. </a:t>
            </a:r>
            <a:endParaRPr lang="en-US" altLang="en-US" sz="2000" dirty="0">
              <a:solidFill>
                <a:srgbClr val="000000"/>
              </a:solidFill>
              <a:latin typeface="+mn-lt"/>
              <a:ea typeface="MS PGothic" pitchFamily="34" charset="-128"/>
            </a:endParaRPr>
          </a:p>
        </p:txBody>
      </p:sp>
      <p:sp>
        <p:nvSpPr>
          <p:cNvPr id="11270" name="Rectangle 14"/>
          <p:cNvSpPr>
            <a:spLocks noGrp="1" noChangeArrowheads="1"/>
          </p:cNvSpPr>
          <p:nvPr>
            <p:ph type="title"/>
          </p:nvPr>
        </p:nvSpPr>
        <p:spPr/>
        <p:txBody>
          <a:bodyPr/>
          <a:lstStyle/>
          <a:p>
            <a:r>
              <a:rPr lang="en-US" altLang="en-US" dirty="0"/>
              <a:t>Questions &amp; Answers</a:t>
            </a:r>
          </a:p>
        </p:txBody>
      </p:sp>
      <p:sp>
        <p:nvSpPr>
          <p:cNvPr id="11266" name="TextBox 6"/>
          <p:cNvSpPr txBox="1">
            <a:spLocks noChangeArrowheads="1"/>
          </p:cNvSpPr>
          <p:nvPr/>
        </p:nvSpPr>
        <p:spPr bwMode="auto">
          <a:xfrm>
            <a:off x="1272759" y="2452491"/>
            <a:ext cx="32992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1391E7"/>
              </a:buClr>
              <a:buChar char="•"/>
              <a:defRPr sz="3000">
                <a:solidFill>
                  <a:schemeClr val="tx1"/>
                </a:solidFill>
                <a:latin typeface="Arial" pitchFamily="34" charset="0"/>
              </a:defRPr>
            </a:lvl1pPr>
            <a:lvl2pPr marL="742950" indent="-285750">
              <a:spcBef>
                <a:spcPts val="1000"/>
              </a:spcBef>
              <a:buClr>
                <a:srgbClr val="1391E7"/>
              </a:buClr>
              <a:buChar char="–"/>
              <a:defRPr sz="2800">
                <a:solidFill>
                  <a:schemeClr val="tx1"/>
                </a:solidFill>
                <a:latin typeface="Arial" pitchFamily="34" charset="0"/>
              </a:defRPr>
            </a:lvl2pPr>
            <a:lvl3pPr marL="1143000" indent="-228600">
              <a:spcBef>
                <a:spcPts val="1000"/>
              </a:spcBef>
              <a:buClr>
                <a:srgbClr val="1391E7"/>
              </a:buClr>
              <a:buChar char="•"/>
              <a:defRPr sz="2400">
                <a:solidFill>
                  <a:schemeClr val="tx1"/>
                </a:solidFill>
                <a:latin typeface="Arial" pitchFamily="34" charset="0"/>
              </a:defRPr>
            </a:lvl3pPr>
            <a:lvl4pPr marL="1600200" indent="-228600">
              <a:spcBef>
                <a:spcPts val="1000"/>
              </a:spcBef>
              <a:buClr>
                <a:srgbClr val="1391E7"/>
              </a:buClr>
              <a:buChar char="–"/>
              <a:defRPr sz="2000">
                <a:solidFill>
                  <a:schemeClr val="tx1"/>
                </a:solidFill>
                <a:latin typeface="Arial" pitchFamily="34" charset="0"/>
              </a:defRPr>
            </a:lvl4pPr>
            <a:lvl5pPr marL="2057400" indent="-228600">
              <a:spcBef>
                <a:spcPts val="1000"/>
              </a:spcBef>
              <a:buClr>
                <a:srgbClr val="1391E7"/>
              </a:buClr>
              <a:buChar char="»"/>
              <a:defRPr sz="2000">
                <a:solidFill>
                  <a:schemeClr val="tx1"/>
                </a:solidFill>
                <a:latin typeface="Arial" pitchFamily="34" charset="0"/>
              </a:defRPr>
            </a:lvl5pPr>
            <a:lvl6pPr marL="2514600" indent="-228600" fontAlgn="base">
              <a:spcBef>
                <a:spcPts val="1000"/>
              </a:spcBef>
              <a:spcAft>
                <a:spcPct val="0"/>
              </a:spcAft>
              <a:buClr>
                <a:srgbClr val="1391E7"/>
              </a:buClr>
              <a:buChar char="»"/>
              <a:defRPr sz="2000">
                <a:solidFill>
                  <a:schemeClr val="tx1"/>
                </a:solidFill>
                <a:latin typeface="Arial" pitchFamily="34" charset="0"/>
              </a:defRPr>
            </a:lvl6pPr>
            <a:lvl7pPr marL="2971800" indent="-228600" fontAlgn="base">
              <a:spcBef>
                <a:spcPts val="1000"/>
              </a:spcBef>
              <a:spcAft>
                <a:spcPct val="0"/>
              </a:spcAft>
              <a:buClr>
                <a:srgbClr val="1391E7"/>
              </a:buClr>
              <a:buChar char="»"/>
              <a:defRPr sz="2000">
                <a:solidFill>
                  <a:schemeClr val="tx1"/>
                </a:solidFill>
                <a:latin typeface="Arial" pitchFamily="34" charset="0"/>
              </a:defRPr>
            </a:lvl7pPr>
            <a:lvl8pPr marL="3429000" indent="-228600" fontAlgn="base">
              <a:spcBef>
                <a:spcPts val="1000"/>
              </a:spcBef>
              <a:spcAft>
                <a:spcPct val="0"/>
              </a:spcAft>
              <a:buClr>
                <a:srgbClr val="1391E7"/>
              </a:buClr>
              <a:buChar char="»"/>
              <a:defRPr sz="2000">
                <a:solidFill>
                  <a:schemeClr val="tx1"/>
                </a:solidFill>
                <a:latin typeface="Arial" pitchFamily="34" charset="0"/>
              </a:defRPr>
            </a:lvl8pPr>
            <a:lvl9pPr marL="3886200" indent="-228600" fontAlgn="base">
              <a:spcBef>
                <a:spcPts val="1000"/>
              </a:spcBef>
              <a:spcAft>
                <a:spcPct val="0"/>
              </a:spcAft>
              <a:buClr>
                <a:srgbClr val="1391E7"/>
              </a:buClr>
              <a:buChar char="»"/>
              <a:defRPr sz="2000">
                <a:solidFill>
                  <a:schemeClr val="tx1"/>
                </a:solidFill>
                <a:latin typeface="Arial" pitchFamily="34" charset="0"/>
              </a:defRPr>
            </a:lvl9pPr>
          </a:lstStyle>
          <a:p>
            <a:pPr>
              <a:buNone/>
            </a:pPr>
            <a:r>
              <a:rPr lang="en-US" sz="1400" b="1" kern="0" dirty="0"/>
              <a:t>Tonia Catapano, BSN, RN, MHL, CCDS, CCS, RHIA</a:t>
            </a:r>
            <a:br>
              <a:rPr lang="en-US" sz="1400" kern="0" dirty="0"/>
            </a:br>
            <a:r>
              <a:rPr lang="en-US" sz="1400" kern="0" dirty="0"/>
              <a:t>Director of Clinical Finance Operations</a:t>
            </a:r>
            <a:br>
              <a:rPr lang="en-US" sz="1400" kern="0" dirty="0"/>
            </a:br>
            <a:r>
              <a:rPr lang="en-US" sz="1400" kern="0" dirty="0"/>
              <a:t>Yale New Haven Health System</a:t>
            </a:r>
          </a:p>
        </p:txBody>
      </p:sp>
      <p:sp>
        <p:nvSpPr>
          <p:cNvPr id="2" name="Rectangle 1"/>
          <p:cNvSpPr/>
          <p:nvPr/>
        </p:nvSpPr>
        <p:spPr>
          <a:xfrm>
            <a:off x="4564543" y="2377897"/>
            <a:ext cx="3299241" cy="1169551"/>
          </a:xfrm>
          <a:prstGeom prst="rect">
            <a:avLst/>
          </a:prstGeom>
        </p:spPr>
        <p:txBody>
          <a:bodyPr wrap="square">
            <a:spAutoFit/>
          </a:bodyPr>
          <a:lstStyle/>
          <a:p>
            <a:r>
              <a:rPr lang="en-US" sz="1400" b="1" dirty="0"/>
              <a:t>Angie Comfort, RHIA, CDIP, CCS, CCS-P, CICA</a:t>
            </a:r>
            <a:br>
              <a:rPr lang="en-US" sz="1400" dirty="0"/>
            </a:br>
            <a:r>
              <a:rPr lang="en-US" sz="1400" dirty="0"/>
              <a:t>Senior Director of CDI and Coding Operations</a:t>
            </a:r>
            <a:br>
              <a:rPr lang="en-US" sz="1400" dirty="0"/>
            </a:br>
            <a:r>
              <a:rPr lang="en-US" sz="1400" dirty="0"/>
              <a:t>LifePoint Health</a:t>
            </a:r>
          </a:p>
        </p:txBody>
      </p:sp>
      <p:sp>
        <p:nvSpPr>
          <p:cNvPr id="3" name="Rectangle 2"/>
          <p:cNvSpPr/>
          <p:nvPr/>
        </p:nvSpPr>
        <p:spPr>
          <a:xfrm>
            <a:off x="7772400" y="2377896"/>
            <a:ext cx="2948398" cy="1169551"/>
          </a:xfrm>
          <a:prstGeom prst="rect">
            <a:avLst/>
          </a:prstGeom>
        </p:spPr>
        <p:txBody>
          <a:bodyPr wrap="square">
            <a:spAutoFit/>
          </a:bodyPr>
          <a:lstStyle/>
          <a:p>
            <a:r>
              <a:rPr lang="en-US" sz="1400" b="1" dirty="0"/>
              <a:t>Adelaide LaRosa, BSN, RN, CCDS, CCDS-O</a:t>
            </a:r>
            <a:br>
              <a:rPr lang="en-US" sz="1400" dirty="0"/>
            </a:br>
            <a:r>
              <a:rPr lang="en-US" sz="1400" dirty="0"/>
              <a:t>Vice President for HIM, CDI, DRG Appeals, EMPI</a:t>
            </a:r>
            <a:br>
              <a:rPr lang="en-US" sz="1400" dirty="0"/>
            </a:br>
            <a:r>
              <a:rPr lang="en-US" sz="1400" dirty="0"/>
              <a:t>Catholic Health</a:t>
            </a:r>
          </a:p>
        </p:txBody>
      </p:sp>
    </p:spTree>
    <p:extLst>
      <p:ext uri="{BB962C8B-B14F-4D97-AF65-F5344CB8AC3E}">
        <p14:creationId xmlns:p14="http://schemas.microsoft.com/office/powerpoint/2010/main" val="38814455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ctrTitle"/>
          </p:nvPr>
        </p:nvSpPr>
        <p:spPr/>
        <p:txBody>
          <a:bodyPr anchor="t">
            <a:normAutofit/>
          </a:bodyPr>
          <a:lstStyle/>
          <a:p>
            <a:r>
              <a:rPr lang="en-US" dirty="0"/>
              <a:t>This concludes today’s program.</a:t>
            </a:r>
          </a:p>
        </p:txBody>
      </p:sp>
      <p:sp>
        <p:nvSpPr>
          <p:cNvPr id="2" name="Content Placeholder 1"/>
          <p:cNvSpPr>
            <a:spLocks noGrp="1"/>
          </p:cNvSpPr>
          <p:nvPr>
            <p:ph type="subTitle" idx="1"/>
          </p:nvPr>
        </p:nvSpPr>
        <p:spPr>
          <a:xfrm>
            <a:off x="1625600" y="3124200"/>
            <a:ext cx="9646331" cy="1752600"/>
          </a:xfrm>
        </p:spPr>
        <p:txBody>
          <a:bodyPr anchor="ctr">
            <a:noAutofit/>
          </a:bodyPr>
          <a:lstStyle/>
          <a:p>
            <a:pPr>
              <a:spcBef>
                <a:spcPts val="0"/>
              </a:spcBef>
              <a:buClr>
                <a:srgbClr val="000000"/>
              </a:buClr>
              <a:buSzPct val="25000"/>
              <a:defRPr/>
            </a:pPr>
            <a:r>
              <a:rPr lang="en-US" sz="2000" i="1" dirty="0">
                <a:latin typeface="Arial"/>
                <a:cs typeface="Arial"/>
                <a:sym typeface="Arial"/>
              </a:rPr>
              <a:t>Please do not close your browser.</a:t>
            </a:r>
          </a:p>
          <a:p>
            <a:pPr>
              <a:spcBef>
                <a:spcPts val="0"/>
              </a:spcBef>
              <a:buClr>
                <a:srgbClr val="000000"/>
              </a:buClr>
              <a:buSzPct val="25000"/>
              <a:defRPr/>
            </a:pPr>
            <a:endParaRPr lang="en-US" sz="2000" i="1" dirty="0">
              <a:latin typeface="Arial"/>
              <a:cs typeface="Arial"/>
              <a:sym typeface="Arial"/>
            </a:endParaRPr>
          </a:p>
          <a:p>
            <a:pPr>
              <a:spcBef>
                <a:spcPts val="0"/>
              </a:spcBef>
              <a:buClr>
                <a:srgbClr val="000000"/>
              </a:buClr>
              <a:buSzPct val="25000"/>
              <a:defRPr/>
            </a:pPr>
            <a:r>
              <a:rPr lang="en-US" sz="2000" i="1" dirty="0">
                <a:latin typeface="Arial"/>
                <a:cs typeface="Arial"/>
                <a:sym typeface="Arial"/>
              </a:rPr>
              <a:t>Be sure to complete and submit the program evaluation. It is listed below, but a link will appear on your screen in a moment to complete it as well.</a:t>
            </a:r>
          </a:p>
          <a:p>
            <a:pPr>
              <a:spcBef>
                <a:spcPts val="0"/>
              </a:spcBef>
              <a:buClr>
                <a:srgbClr val="000000"/>
              </a:buClr>
              <a:buSzPct val="25000"/>
              <a:defRPr/>
            </a:pPr>
            <a:endParaRPr lang="en-US" sz="2000" u="sng" dirty="0">
              <a:hlinkClick r:id="rId3"/>
            </a:endParaRPr>
          </a:p>
          <a:p>
            <a:pPr>
              <a:spcBef>
                <a:spcPts val="0"/>
              </a:spcBef>
              <a:buClr>
                <a:srgbClr val="000000"/>
              </a:buClr>
              <a:buSzPct val="25000"/>
              <a:defRPr/>
            </a:pPr>
            <a:r>
              <a:rPr lang="en-US" sz="2000" u="sng" dirty="0">
                <a:highlight>
                  <a:srgbClr val="FFFF00"/>
                </a:highlight>
                <a:hlinkClick r:id="rId3"/>
              </a:rPr>
              <a:t>https://app.keysurvey.com/f/41489207/3eff</a:t>
            </a:r>
            <a:r>
              <a:rPr lang="en-US" sz="2000" u="sng" dirty="0">
                <a:hlinkClick r:id="rId3"/>
              </a:rPr>
              <a:t>/</a:t>
            </a:r>
            <a:endParaRPr lang="en-US" sz="1800" i="1" dirty="0">
              <a:latin typeface="Arial"/>
              <a:cs typeface="Arial"/>
              <a:sym typeface="Arial"/>
            </a:endParaRPr>
          </a:p>
        </p:txBody>
      </p:sp>
    </p:spTree>
    <p:extLst>
      <p:ext uri="{BB962C8B-B14F-4D97-AF65-F5344CB8AC3E}">
        <p14:creationId xmlns:p14="http://schemas.microsoft.com/office/powerpoint/2010/main" val="331528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lstStyle/>
          <a:p>
            <a:r>
              <a:rPr lang="en-US" dirty="0"/>
              <a:t>Learning Objectives</a:t>
            </a:r>
            <a:endParaRPr lang="en-US" i="1" dirty="0">
              <a:solidFill>
                <a:schemeClr val="accent2"/>
              </a:solidFill>
            </a:endParaRPr>
          </a:p>
        </p:txBody>
      </p:sp>
      <p:sp>
        <p:nvSpPr>
          <p:cNvPr id="13315" name="Content Placeholder 2"/>
          <p:cNvSpPr>
            <a:spLocks noGrp="1"/>
          </p:cNvSpPr>
          <p:nvPr>
            <p:ph idx="1"/>
          </p:nvPr>
        </p:nvSpPr>
        <p:spPr/>
        <p:txBody>
          <a:bodyPr/>
          <a:lstStyle/>
          <a:p>
            <a:r>
              <a:rPr lang="en-US" dirty="0"/>
              <a:t>At the completion of this educational activity, the learner will be able to:</a:t>
            </a:r>
          </a:p>
          <a:p>
            <a:endParaRPr lang="en-US" dirty="0"/>
          </a:p>
          <a:p>
            <a:pPr marL="742950" lvl="1" indent="-342900">
              <a:lnSpc>
                <a:spcPct val="107000"/>
              </a:lnSpc>
              <a:spcBef>
                <a:spcPts val="0"/>
              </a:spcBef>
              <a:spcAft>
                <a:spcPts val="0"/>
              </a:spcAft>
              <a:buFont typeface="Wingdings" panose="05000000000000000000" pitchFamily="2" charset="2"/>
              <a:buChar char="Ø"/>
            </a:pPr>
            <a:r>
              <a:rPr lang="en-US" sz="1800" dirty="0">
                <a:effectLst/>
                <a:ea typeface="Calibri" panose="020F0502020204030204" pitchFamily="34" charset="0"/>
                <a:cs typeface="Times New Roman" panose="02020603050405020304" pitchFamily="18" charset="0"/>
              </a:rPr>
              <a:t>Review national survey data and analyze the impact of COVID-19 on CDI departments </a:t>
            </a:r>
          </a:p>
          <a:p>
            <a:pPr marL="742950" lvl="1" indent="-342900">
              <a:lnSpc>
                <a:spcPct val="107000"/>
              </a:lnSpc>
              <a:spcBef>
                <a:spcPts val="0"/>
              </a:spcBef>
              <a:spcAft>
                <a:spcPts val="0"/>
              </a:spcAft>
              <a:buFont typeface="Wingdings" panose="05000000000000000000" pitchFamily="2" charset="2"/>
              <a:buChar char="Ø"/>
            </a:pPr>
            <a:r>
              <a:rPr lang="en-US" sz="1800" dirty="0">
                <a:effectLst/>
                <a:ea typeface="Calibri" panose="020F0502020204030204" pitchFamily="34" charset="0"/>
                <a:cs typeface="Times New Roman" panose="02020603050405020304" pitchFamily="18" charset="0"/>
              </a:rPr>
              <a:t>Incorporate lessons learned from three organizations impacted by the second COVID-19 surge</a:t>
            </a:r>
          </a:p>
          <a:p>
            <a:pPr marL="742950" lvl="1" indent="-342900">
              <a:lnSpc>
                <a:spcPct val="107000"/>
              </a:lnSpc>
              <a:spcBef>
                <a:spcPts val="0"/>
              </a:spcBef>
              <a:spcAft>
                <a:spcPts val="0"/>
              </a:spcAft>
              <a:buFont typeface="Wingdings" panose="05000000000000000000" pitchFamily="2" charset="2"/>
              <a:buChar char="Ø"/>
            </a:pPr>
            <a:r>
              <a:rPr lang="en-US" sz="1800" dirty="0">
                <a:effectLst/>
                <a:ea typeface="Calibri" panose="020F0502020204030204" pitchFamily="34" charset="0"/>
                <a:cs typeface="Times New Roman" panose="02020603050405020304" pitchFamily="18" charset="0"/>
              </a:rPr>
              <a:t>Discuss the transition to remote CDI work, including challenges, successes, and long-term impacts</a:t>
            </a:r>
          </a:p>
          <a:p>
            <a:pPr marL="742950" lvl="1" indent="-342900">
              <a:lnSpc>
                <a:spcPct val="107000"/>
              </a:lnSpc>
              <a:spcBef>
                <a:spcPts val="0"/>
              </a:spcBef>
              <a:spcAft>
                <a:spcPts val="800"/>
              </a:spcAft>
              <a:buFont typeface="Wingdings" panose="05000000000000000000" pitchFamily="2" charset="2"/>
              <a:buChar char="Ø"/>
            </a:pPr>
            <a:r>
              <a:rPr lang="en-US" sz="1800" dirty="0">
                <a:effectLst/>
                <a:ea typeface="Calibri" panose="020F0502020204030204" pitchFamily="34" charset="0"/>
                <a:cs typeface="Times New Roman" panose="02020603050405020304" pitchFamily="18" charset="0"/>
              </a:rPr>
              <a:t>Review coding, billing, and reconciliation issues related to COVID-19 documentation, including early efforts in the CMS Acute Hospital Care at Home program and strategies to capture positive test results and qualify for DRG bonus payments</a:t>
            </a:r>
          </a:p>
        </p:txBody>
      </p:sp>
    </p:spTree>
    <p:extLst>
      <p:ext uri="{BB962C8B-B14F-4D97-AF65-F5344CB8AC3E}">
        <p14:creationId xmlns:p14="http://schemas.microsoft.com/office/powerpoint/2010/main" val="27927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profiles</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472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Yale New Haven Health</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786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Yale New Haven Health Overview</a:t>
            </a:r>
          </a:p>
        </p:txBody>
      </p:sp>
      <p:sp>
        <p:nvSpPr>
          <p:cNvPr id="9219" name="Content Placeholder 2"/>
          <p:cNvSpPr>
            <a:spLocks noGrp="1"/>
          </p:cNvSpPr>
          <p:nvPr>
            <p:ph idx="1"/>
          </p:nvPr>
        </p:nvSpPr>
        <p:spPr/>
        <p:txBody>
          <a:bodyPr/>
          <a:lstStyle/>
          <a:p>
            <a:pPr lvl="0"/>
            <a:r>
              <a:rPr lang="en-US" dirty="0"/>
              <a:t>About the organization</a:t>
            </a:r>
          </a:p>
          <a:p>
            <a:pPr lvl="1">
              <a:lnSpc>
                <a:spcPct val="150000"/>
              </a:lnSpc>
            </a:pPr>
            <a:r>
              <a:rPr lang="en-US" dirty="0"/>
              <a:t>Yale New Haven Health consists of 5 hospitals across 7 campuses, Northeast Medical Group with 130 physician practice sites, virtual hospice program, 2 home care agencies and 1 SNF</a:t>
            </a:r>
          </a:p>
          <a:p>
            <a:pPr lvl="1">
              <a:lnSpc>
                <a:spcPct val="150000"/>
              </a:lnSpc>
            </a:pPr>
            <a:r>
              <a:rPr lang="en-US" dirty="0"/>
              <a:t>2,600 licensed beds</a:t>
            </a:r>
          </a:p>
          <a:p>
            <a:pPr lvl="1">
              <a:lnSpc>
                <a:spcPct val="150000"/>
              </a:lnSpc>
            </a:pPr>
            <a:r>
              <a:rPr lang="en-US" dirty="0"/>
              <a:t>125,000 discharges annually</a:t>
            </a:r>
          </a:p>
          <a:p>
            <a:pPr lvl="1">
              <a:lnSpc>
                <a:spcPct val="150000"/>
              </a:lnSpc>
            </a:pPr>
            <a:r>
              <a:rPr lang="en-US" dirty="0"/>
              <a:t>3.5M outpatient encounters annually</a:t>
            </a:r>
          </a:p>
          <a:p>
            <a:pPr lvl="1">
              <a:lnSpc>
                <a:spcPct val="150000"/>
              </a:lnSpc>
            </a:pPr>
            <a:r>
              <a:rPr lang="en-US" dirty="0"/>
              <a:t>Employs 26,000 staff and 8,400 medical staff</a:t>
            </a:r>
          </a:p>
          <a:p>
            <a:pPr lvl="1"/>
            <a:endParaRPr lang="en-US" dirty="0"/>
          </a:p>
        </p:txBody>
      </p:sp>
    </p:spTree>
  </p:cSld>
  <p:clrMapOvr>
    <a:masterClrMapping/>
  </p:clrMapOvr>
</p:sld>
</file>

<file path=ppt/theme/theme1.xml><?xml version="1.0" encoding="utf-8"?>
<a:theme xmlns:a="http://schemas.openxmlformats.org/drawingml/2006/main" name="1_BeaconLive Webcast template4">
  <a:themeElements>
    <a:clrScheme name="Custom 12">
      <a:dk1>
        <a:srgbClr val="000000"/>
      </a:dk1>
      <a:lt1>
        <a:srgbClr val="FFFFFF"/>
      </a:lt1>
      <a:dk2>
        <a:srgbClr val="000000"/>
      </a:dk2>
      <a:lt2>
        <a:srgbClr val="808080"/>
      </a:lt2>
      <a:accent1>
        <a:srgbClr val="711371"/>
      </a:accent1>
      <a:accent2>
        <a:srgbClr val="F47B20"/>
      </a:accent2>
      <a:accent3>
        <a:srgbClr val="44969F"/>
      </a:accent3>
      <a:accent4>
        <a:srgbClr val="D11242"/>
      </a:accent4>
      <a:accent5>
        <a:srgbClr val="0070C0"/>
      </a:accent5>
      <a:accent6>
        <a:srgbClr val="595959"/>
      </a:accent6>
      <a:hlink>
        <a:srgbClr val="711371"/>
      </a:hlink>
      <a:folHlink>
        <a:srgbClr val="59595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EB- RABC-KR" id="{B47D2D2B-B1BB-4772-BCC7-E9828E35E0B2}" vid="{8B7C521C-D571-4B36-905B-784AB472A5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ON24 Webinar template 10 - HCPro - standard</Template>
  <TotalTime>7016</TotalTime>
  <Words>2931</Words>
  <Application>Microsoft Office PowerPoint</Application>
  <PresentationFormat>Widescreen</PresentationFormat>
  <Paragraphs>255</Paragraphs>
  <Slides>54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Black</vt:lpstr>
      <vt:lpstr>Calibri</vt:lpstr>
      <vt:lpstr>LiberationSans</vt:lpstr>
      <vt:lpstr>Times New Roman</vt:lpstr>
      <vt:lpstr>Wingdings</vt:lpstr>
      <vt:lpstr>1_BeaconLive Webcast template4</vt:lpstr>
      <vt:lpstr>PowerPoint Presentation</vt:lpstr>
      <vt:lpstr>PowerPoint Presentation</vt:lpstr>
      <vt:lpstr>Presented By</vt:lpstr>
      <vt:lpstr>Presented By</vt:lpstr>
      <vt:lpstr>Presented By</vt:lpstr>
      <vt:lpstr>Learning Objectives</vt:lpstr>
      <vt:lpstr>Organizational profiles</vt:lpstr>
      <vt:lpstr>Yale New Haven Health</vt:lpstr>
      <vt:lpstr>Yale New Haven Health Overview</vt:lpstr>
      <vt:lpstr>PowerPoint Presentation</vt:lpstr>
      <vt:lpstr>Yale New Haven Health CDI Program Highlights</vt:lpstr>
      <vt:lpstr>LifePoint Health</vt:lpstr>
      <vt:lpstr>LifePoint Health</vt:lpstr>
      <vt:lpstr>LifePoint Health – CDI Structure</vt:lpstr>
      <vt:lpstr>LifePoint Health – Impact of COVID-19 2020</vt:lpstr>
      <vt:lpstr>LifePoint Health – Impact of COVID-19 2021</vt:lpstr>
      <vt:lpstr>Catholic Health</vt:lpstr>
      <vt:lpstr>Catholic Health Overview</vt:lpstr>
      <vt:lpstr>CDI Program</vt:lpstr>
      <vt:lpstr>COVID-19 Impact </vt:lpstr>
      <vt:lpstr>Survey results: Second surge impact of COVID-19 on CDI</vt:lpstr>
      <vt:lpstr>201</vt:lpstr>
      <vt:lpstr>Q1: Has your CDI program moved to remote  as a result of the COVID-19 pandemic?</vt:lpstr>
      <vt:lpstr>Q1: Has your CDI program moved to remote  as a result of the COVID-19 pandemic?</vt:lpstr>
      <vt:lpstr>Q2: If you have staff working onsite, please  describe your current onsite work arrangement.</vt:lpstr>
      <vt:lpstr>Q2: If you have staff working onsite, please  describe your current onsite work arrangement.</vt:lpstr>
      <vt:lpstr>Q3: Does your organization review COVID-19 accounts pre-bill to help ensure the  presence or absence of a positive test result, and/or otherwise ensure accurate coding/billing of COVID-19?</vt:lpstr>
      <vt:lpstr>Q3: Does your organization review COVID-19 accounts pre-bill to help ensure the  presence or absence of a positive test result, and/or otherwise ensure accurate coding/billing of COVID-19?</vt:lpstr>
      <vt:lpstr>Q4: Has your CDI staff been asked to perform tasks outside of core  record review activities in the last 2-3 months, since the recent national spike in cases?</vt:lpstr>
      <vt:lpstr>Q4: Has your CDI staff been asked to perform tasks outside of core record review  activities in the last 2-3 months, since the recent national spike in cases?</vt:lpstr>
      <vt:lpstr>Q5: If you are performing tasks outside of core record reviews, what do they include?  Check all that apply. If you have not taken on additional responsibilities, please skip this question.</vt:lpstr>
      <vt:lpstr>Q5. “Other” responses--sample</vt:lpstr>
      <vt:lpstr>Q6: How has your patient census been impacted due to COVID-19 in the  last 2-3 months, since the recent national spike in cases?</vt:lpstr>
      <vt:lpstr>Q6: How has your patient census been impacted due to COVID-19 in the last 2-3  months, since the recent national spike in cases?</vt:lpstr>
      <vt:lpstr>Q7: How have your hospital/organization’s surgical cases (elective surgeries) been  impacted due to COVID-19 in the last 2-3 months, since the recent national spike in cases?</vt:lpstr>
      <vt:lpstr>Q7: How have your hospital/organization’s surgical cases (elective surgeries)  been impacted due to COVID-19 in the last 2-3 months, since the recent national spike in cases?</vt:lpstr>
      <vt:lpstr>Q8: How have your hospital/organization’s finances been  impacted by the COVID-19 pandemic?</vt:lpstr>
      <vt:lpstr>Q8: How have your hospital/organization’s finances been  impacted by the COVID-19 pandemic?</vt:lpstr>
      <vt:lpstr>Q9: Has your CDI department been impacted by organization  cost-saving measures? Select all that apply.</vt:lpstr>
      <vt:lpstr>Q9: “Other” responses (sample)</vt:lpstr>
      <vt:lpstr>Q10: What other changes have you made or experienced due  to COVID-19? Please describe (open-ended question)</vt:lpstr>
      <vt:lpstr>Q11: With the recent national spike in COVID-19 cases, how  have you dealt with increased patient volume? Select all that apply.</vt:lpstr>
      <vt:lpstr>Q11: “Other” responses (sample)</vt:lpstr>
      <vt:lpstr>Q12: If your hospital or organization has gone  remote, what are your future plans for remote work?</vt:lpstr>
      <vt:lpstr>Q13: What short or long-term impacts do you  expect from COVID-19? Check all that apply.</vt:lpstr>
      <vt:lpstr>Panel discussion</vt:lpstr>
      <vt:lpstr>Remote CDI: Present and future</vt:lpstr>
      <vt:lpstr>Polling Question #1</vt:lpstr>
      <vt:lpstr>Coding, billing, reconciliation aspects of COVID-19</vt:lpstr>
      <vt:lpstr>Acute Hospital at Home (HaH) Program</vt:lpstr>
      <vt:lpstr>Coding and Documentation Impact on COVID Reimbursement</vt:lpstr>
      <vt:lpstr>Lessons learned</vt:lpstr>
      <vt:lpstr>Questions &amp; Answers</vt:lpstr>
      <vt:lpstr>This concludes today’s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Walsh</dc:creator>
  <cp:lastModifiedBy>Jeffrey Konyk</cp:lastModifiedBy>
  <cp:revision>94</cp:revision>
  <cp:lastPrinted>2015-01-30T23:03:42Z</cp:lastPrinted>
  <dcterms:created xsi:type="dcterms:W3CDTF">2016-11-04T18:43:43Z</dcterms:created>
  <dcterms:modified xsi:type="dcterms:W3CDTF">2021-02-11T05:04:49Z</dcterms:modified>
</cp:coreProperties>
</file>